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  <p:sldMasterId id="2147483705" r:id="rId2"/>
    <p:sldMasterId id="2147483706" r:id="rId3"/>
    <p:sldMasterId id="2147483707" r:id="rId4"/>
  </p:sldMasterIdLst>
  <p:notesMasterIdLst>
    <p:notesMasterId r:id="rId7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</p:sldIdLst>
  <p:sldSz cx="12192000" cy="6858000"/>
  <p:notesSz cx="6858000" cy="9144000"/>
  <p:embeddedFontLs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Droid Sans Mono" panose="020B0604020202020204" charset="0"/>
      <p:regular r:id="rId75"/>
    </p:embeddedFont>
    <p:embeddedFont>
      <p:font typeface="Crete Round" panose="020B0604020202020204" charset="0"/>
      <p:regular r:id="rId76"/>
      <p:italic r:id="rId77"/>
    </p:embeddedFont>
    <p:embeddedFont>
      <p:font typeface="Questrial" panose="020B0604020202020204" charset="0"/>
      <p:regular r:id="rId78"/>
    </p:embeddedFont>
    <p:embeddedFont>
      <p:font typeface="Cambria" panose="02040503050406030204" pitchFamily="18" charset="0"/>
      <p:regular r:id="rId79"/>
      <p:bold r:id="rId80"/>
      <p:italic r:id="rId81"/>
      <p:boldItalic r:id="rId82"/>
    </p:embeddedFont>
    <p:embeddedFont>
      <p:font typeface="Century Gothic" panose="020B0502020202020204" pitchFamily="34" charset="0"/>
      <p:regular r:id="rId83"/>
      <p:bold r:id="rId84"/>
      <p:italic r:id="rId85"/>
      <p:boldItalic r:id="rId86"/>
    </p:embeddedFont>
    <p:embeddedFont>
      <p:font typeface="Droid Sans" panose="020B0604020202020204" charset="0"/>
      <p:regular r:id="rId87"/>
      <p:bold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5F77486-27DF-4D7C-AF22-FBAACA09D6B3}">
  <a:tblStyle styleId="{95F77486-27DF-4D7C-AF22-FBAACA09D6B3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F5F3"/>
          </a:solidFill>
        </a:fill>
      </a:tcStyle>
    </a:wholeTbl>
    <a:band1H>
      <a:tcStyle>
        <a:tcBdr/>
        <a:fill>
          <a:solidFill>
            <a:srgbClr val="CAEAE7"/>
          </a:solidFill>
        </a:fill>
      </a:tcStyle>
    </a:band1H>
    <a:band1V>
      <a:tcStyle>
        <a:tcBdr/>
        <a:fill>
          <a:solidFill>
            <a:srgbClr val="CAEAE7"/>
          </a:solidFill>
        </a:fill>
      </a:tcStyle>
    </a:band1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DA5B6401-4E0B-4F1E-B22D-5025FF84D4A5}" styleName="Table_1">
    <a:wholeTbl>
      <a:tcTxStyle b="off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rgbClr val="90B04A"/>
          </a:solidFill>
        </a:fill>
      </a:tcStyle>
    </a:band1H>
    <a:band1V>
      <a:tcStyle>
        <a:tcBdr/>
        <a:fill>
          <a:solidFill>
            <a:srgbClr val="90B04A"/>
          </a:solidFill>
        </a:fill>
      </a:tcStyle>
    </a:band1V>
    <a:lastCol>
      <a:tcTxStyle b="on" i="off"/>
      <a:tcStyle>
        <a:tcBdr>
          <a:left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</a:tcBdr>
        <a:fill>
          <a:solidFill>
            <a:srgbClr val="90B04A"/>
          </a:solidFill>
        </a:fill>
      </a:tcStyle>
    </a:lastCol>
    <a:firstCol>
      <a:tcTxStyle b="on" i="off"/>
      <a:tcStyle>
        <a:tcBdr>
          <a:right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</a:tcBdr>
        <a:fill>
          <a:solidFill>
            <a:srgbClr val="90B04A"/>
          </a:solidFill>
        </a:fill>
      </a:tcStyle>
    </a:firstCol>
    <a:lastRow>
      <a:tcTxStyle b="on" i="off"/>
      <a:tcStyle>
        <a:tcBdr>
          <a:top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78933D"/>
          </a:solidFill>
        </a:fill>
      </a:tcStyle>
    </a:lastRow>
    <a:seCell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</a:tcBdr>
      </a:tcStyle>
    </a:seCell>
    <a:swCell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swCell>
    <a:firstRow>
      <a:tcTxStyle b="on" i="off"/>
      <a:tcStyle>
        <a:tcBdr>
          <a:bottom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</a:tcBdr>
      </a:tcStyle>
    </a:neCell>
    <a:nwCell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nwCell>
  </a:tblStyle>
  <a:tblStyle styleId="{EC726FC0-37A0-4BB7-BCED-FC50A41888EC}" styleName="Table_2">
    <a:wholeTbl>
      <a:tcTxStyle b="off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rgbClr val="BD8D40"/>
          </a:solidFill>
        </a:fill>
      </a:tcStyle>
    </a:band1H>
    <a:band1V>
      <a:tcStyle>
        <a:tcBdr/>
        <a:fill>
          <a:solidFill>
            <a:srgbClr val="BD8D40"/>
          </a:solidFill>
        </a:fill>
      </a:tcStyle>
    </a:band1V>
    <a:lastCol>
      <a:tcTxStyle b="on" i="off"/>
      <a:tcStyle>
        <a:tcBdr>
          <a:left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</a:tcBdr>
        <a:fill>
          <a:solidFill>
            <a:srgbClr val="BD8D40"/>
          </a:solidFill>
        </a:fill>
      </a:tcStyle>
    </a:lastCol>
    <a:firstCol>
      <a:tcTxStyle b="on" i="off"/>
      <a:tcStyle>
        <a:tcBdr>
          <a:right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</a:tcBdr>
        <a:fill>
          <a:solidFill>
            <a:srgbClr val="BD8D40"/>
          </a:solidFill>
        </a:fill>
      </a:tcStyle>
    </a:firstCol>
    <a:lastRow>
      <a:tcTxStyle b="on" i="off"/>
      <a:tcStyle>
        <a:tcBdr>
          <a:top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9D7535"/>
          </a:solidFill>
        </a:fill>
      </a:tcStyle>
    </a:lastRow>
    <a:seCell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</a:tcBdr>
      </a:tcStyle>
    </a:seCell>
    <a:swCell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swCell>
    <a:firstRow>
      <a:tcTxStyle b="on" i="off"/>
      <a:tcStyle>
        <a:tcBdr>
          <a:bottom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</a:tcBdr>
      </a:tcStyle>
    </a:neCell>
    <a:nwCell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nwCell>
  </a:tblStyle>
  <a:tblStyle styleId="{1AB0C678-80AB-4738-B69B-F4FE8E9EBC45}" styleName="Table_3">
    <a:wholeTbl>
      <a:tcTxStyle b="off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rgbClr val="BD5C4B"/>
          </a:solidFill>
        </a:fill>
      </a:tcStyle>
    </a:band1H>
    <a:band1V>
      <a:tcStyle>
        <a:tcBdr/>
        <a:fill>
          <a:solidFill>
            <a:srgbClr val="BD5C4B"/>
          </a:solidFill>
        </a:fill>
      </a:tcStyle>
    </a:band1V>
    <a:lastCol>
      <a:tcTxStyle b="on" i="off"/>
      <a:tcStyle>
        <a:tcBdr>
          <a:left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</a:tcBdr>
        <a:fill>
          <a:solidFill>
            <a:srgbClr val="BD5C4B"/>
          </a:solidFill>
        </a:fill>
      </a:tcStyle>
    </a:lastCol>
    <a:firstCol>
      <a:tcTxStyle b="on" i="off"/>
      <a:tcStyle>
        <a:tcBdr>
          <a:right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</a:tcBdr>
        <a:fill>
          <a:solidFill>
            <a:srgbClr val="BD5C4B"/>
          </a:solidFill>
        </a:fill>
      </a:tcStyle>
    </a:firstCol>
    <a:lastRow>
      <a:tcTxStyle b="on" i="off"/>
      <a:tcStyle>
        <a:tcBdr>
          <a:top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9D4D3E"/>
          </a:solidFill>
        </a:fill>
      </a:tcStyle>
    </a:lastRow>
    <a:seCell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</a:tcBdr>
      </a:tcStyle>
    </a:seCell>
    <a:swCell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swCell>
    <a:firstRow>
      <a:tcTxStyle b="on" i="off"/>
      <a:tcStyle>
        <a:tcBdr>
          <a:bottom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</a:tcBdr>
      </a:tcStyle>
    </a:neCell>
    <a:nwCell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nwCell>
  </a:tblStyle>
  <a:tblStyle styleId="{C79BB7B1-F7E2-46A2-88AD-A47C903F82E9}" styleName="Table_4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6E6"/>
          </a:solidFill>
        </a:fill>
      </a:tcStyle>
    </a:wholeTbl>
    <a:band1H>
      <a:tcStyle>
        <a:tcBdr/>
        <a:fill>
          <a:solidFill>
            <a:srgbClr val="CACACA"/>
          </a:solidFill>
        </a:fill>
      </a:tcStyle>
    </a:band1H>
    <a:band1V>
      <a:tcStyle>
        <a:tcBdr/>
        <a:fill>
          <a:solidFill>
            <a:srgbClr val="CACACA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dk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516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font" Target="fonts/font6.fntdata"/><Relationship Id="rId84" Type="http://schemas.openxmlformats.org/officeDocument/2006/relationships/font" Target="fonts/font14.fntdata"/><Relationship Id="rId89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font" Target="fonts/font1.fntdata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87" Type="http://schemas.openxmlformats.org/officeDocument/2006/relationships/font" Target="fonts/font17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font" Target="fonts/font12.fntdata"/><Relationship Id="rId90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font" Target="fonts/font18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font" Target="fonts/font1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97076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Shape 5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WWJD ‘Facilitated Workshop’, details, stuff, things, </a:t>
            </a:r>
            <a:r>
              <a:rPr lang="en-GB" sz="1200" b="0" i="0" u="none" strike="noStrike" cap="none">
                <a:solidFill>
                  <a:srgbClr val="141E23"/>
                </a:solidFill>
                <a:latin typeface="Cambria"/>
                <a:ea typeface="Cambria"/>
                <a:cs typeface="Cambria"/>
                <a:sym typeface="Cambria"/>
              </a:rPr>
              <a:t>Establishes a common vocabulary within the project,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0" name="Shape 5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8" name="Shape 5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9" name="Shape 6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Shape 6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Shape 6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-dog 				- 		Intro &amp;  As-Is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-dogg			- 		Problems &amp; Solutions 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 -dawg			- 		To - Be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0" name="Shape 6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6" name="Shape 6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2" name="Shape 6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76" name="Shape 6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2" name="Shape 6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8" name="Shape 6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4" name="Shape 6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06" name="Shape 7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12" name="Shape 7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Shape 7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Shape 7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42" name="Shape 7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gather information about the business 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understand the business goals and objectives 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Shape 7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Shape 7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Shape 7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Shape 7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Shape 8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Shape 8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Shape 8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Shape 8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Shape 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-3175"/>
            <a:ext cx="12192000" cy="5203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13117"/>
                </a:lnTo>
                <a:lnTo>
                  <a:pt x="19645" y="113117"/>
                </a:lnTo>
                <a:lnTo>
                  <a:pt x="23395" y="119707"/>
                </a:lnTo>
                <a:lnTo>
                  <a:pt x="23395" y="119707"/>
                </a:lnTo>
                <a:lnTo>
                  <a:pt x="23479" y="119780"/>
                </a:lnTo>
                <a:lnTo>
                  <a:pt x="23604" y="119890"/>
                </a:lnTo>
                <a:lnTo>
                  <a:pt x="23729" y="120000"/>
                </a:lnTo>
                <a:lnTo>
                  <a:pt x="23833" y="120000"/>
                </a:lnTo>
                <a:lnTo>
                  <a:pt x="23958" y="120000"/>
                </a:lnTo>
                <a:lnTo>
                  <a:pt x="24062" y="119890"/>
                </a:lnTo>
                <a:lnTo>
                  <a:pt x="24187" y="119780"/>
                </a:lnTo>
                <a:lnTo>
                  <a:pt x="24270" y="119707"/>
                </a:lnTo>
                <a:lnTo>
                  <a:pt x="28020" y="113117"/>
                </a:lnTo>
                <a:lnTo>
                  <a:pt x="120000" y="113117"/>
                </a:lnTo>
                <a:lnTo>
                  <a:pt x="12000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7" sy="99997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810000" y="1449146"/>
            <a:ext cx="10572000" cy="29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54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810000" y="5280846"/>
            <a:ext cx="10572000" cy="43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ctr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ctr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ctr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ctr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ctr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ctr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ctr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ctr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810000" y="4800600"/>
            <a:ext cx="10561500" cy="56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24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800600"/>
          </a:xfrm>
          <a:prstGeom prst="rect">
            <a:avLst/>
          </a:prstGeom>
          <a:noFill/>
          <a:ln w="9525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3970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1648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99999" marR="0" lvl="6" indent="-158399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1647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1583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810000" y="5367337"/>
            <a:ext cx="10561500" cy="4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31697" y="1081455"/>
            <a:ext cx="6332400" cy="3239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39" y="0"/>
                </a:moveTo>
                <a:lnTo>
                  <a:pt x="1560" y="0"/>
                </a:lnTo>
                <a:lnTo>
                  <a:pt x="1560" y="0"/>
                </a:lnTo>
                <a:lnTo>
                  <a:pt x="1205" y="0"/>
                </a:lnTo>
                <a:lnTo>
                  <a:pt x="921" y="207"/>
                </a:lnTo>
                <a:lnTo>
                  <a:pt x="709" y="415"/>
                </a:lnTo>
                <a:lnTo>
                  <a:pt x="425" y="623"/>
                </a:lnTo>
                <a:lnTo>
                  <a:pt x="283" y="1039"/>
                </a:lnTo>
                <a:lnTo>
                  <a:pt x="141" y="1351"/>
                </a:lnTo>
                <a:lnTo>
                  <a:pt x="0" y="1767"/>
                </a:lnTo>
                <a:lnTo>
                  <a:pt x="0" y="2287"/>
                </a:lnTo>
                <a:lnTo>
                  <a:pt x="0" y="107937"/>
                </a:lnTo>
                <a:lnTo>
                  <a:pt x="0" y="107937"/>
                </a:lnTo>
                <a:lnTo>
                  <a:pt x="0" y="108457"/>
                </a:lnTo>
                <a:lnTo>
                  <a:pt x="141" y="108873"/>
                </a:lnTo>
                <a:lnTo>
                  <a:pt x="283" y="109185"/>
                </a:lnTo>
                <a:lnTo>
                  <a:pt x="425" y="109601"/>
                </a:lnTo>
                <a:lnTo>
                  <a:pt x="709" y="109809"/>
                </a:lnTo>
                <a:lnTo>
                  <a:pt x="921" y="110017"/>
                </a:lnTo>
                <a:lnTo>
                  <a:pt x="1205" y="110225"/>
                </a:lnTo>
                <a:lnTo>
                  <a:pt x="1560" y="110225"/>
                </a:lnTo>
                <a:lnTo>
                  <a:pt x="16808" y="110225"/>
                </a:lnTo>
                <a:lnTo>
                  <a:pt x="23049" y="119376"/>
                </a:lnTo>
                <a:lnTo>
                  <a:pt x="23049" y="119376"/>
                </a:lnTo>
                <a:lnTo>
                  <a:pt x="23262" y="119584"/>
                </a:lnTo>
                <a:lnTo>
                  <a:pt x="23546" y="119792"/>
                </a:lnTo>
                <a:lnTo>
                  <a:pt x="23829" y="120000"/>
                </a:lnTo>
                <a:lnTo>
                  <a:pt x="24113" y="120000"/>
                </a:lnTo>
                <a:lnTo>
                  <a:pt x="24397" y="120000"/>
                </a:lnTo>
                <a:lnTo>
                  <a:pt x="24680" y="119792"/>
                </a:lnTo>
                <a:lnTo>
                  <a:pt x="24964" y="119584"/>
                </a:lnTo>
                <a:lnTo>
                  <a:pt x="25177" y="119376"/>
                </a:lnTo>
                <a:lnTo>
                  <a:pt x="31418" y="110225"/>
                </a:lnTo>
                <a:lnTo>
                  <a:pt x="118439" y="110225"/>
                </a:lnTo>
                <a:lnTo>
                  <a:pt x="118439" y="110225"/>
                </a:lnTo>
                <a:lnTo>
                  <a:pt x="118794" y="110225"/>
                </a:lnTo>
                <a:lnTo>
                  <a:pt x="119078" y="110017"/>
                </a:lnTo>
                <a:lnTo>
                  <a:pt x="119290" y="109809"/>
                </a:lnTo>
                <a:lnTo>
                  <a:pt x="119574" y="109601"/>
                </a:lnTo>
                <a:lnTo>
                  <a:pt x="119716" y="109185"/>
                </a:lnTo>
                <a:lnTo>
                  <a:pt x="119858" y="108873"/>
                </a:lnTo>
                <a:lnTo>
                  <a:pt x="120000" y="108457"/>
                </a:lnTo>
                <a:lnTo>
                  <a:pt x="120000" y="107937"/>
                </a:lnTo>
                <a:lnTo>
                  <a:pt x="120000" y="2287"/>
                </a:lnTo>
                <a:lnTo>
                  <a:pt x="120000" y="2287"/>
                </a:lnTo>
                <a:lnTo>
                  <a:pt x="120000" y="1767"/>
                </a:lnTo>
                <a:lnTo>
                  <a:pt x="119858" y="1351"/>
                </a:lnTo>
                <a:lnTo>
                  <a:pt x="119716" y="1039"/>
                </a:lnTo>
                <a:lnTo>
                  <a:pt x="119574" y="623"/>
                </a:lnTo>
                <a:lnTo>
                  <a:pt x="119290" y="415"/>
                </a:lnTo>
                <a:lnTo>
                  <a:pt x="119078" y="207"/>
                </a:lnTo>
                <a:lnTo>
                  <a:pt x="118794" y="0"/>
                </a:lnTo>
                <a:lnTo>
                  <a:pt x="118439" y="0"/>
                </a:lnTo>
                <a:lnTo>
                  <a:pt x="118439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7" sy="99997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850984" y="1238501"/>
            <a:ext cx="5893800" cy="264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42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853190" y="4443680"/>
            <a:ext cx="5891700" cy="71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2"/>
          </p:nvPr>
        </p:nvSpPr>
        <p:spPr>
          <a:xfrm>
            <a:off x="7574642" y="1081455"/>
            <a:ext cx="3810000" cy="407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3970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1648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99999" marR="0" lvl="6" indent="-158399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1647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1583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1140883" y="2286584"/>
            <a:ext cx="4895100" cy="2504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39" y="0"/>
                </a:moveTo>
                <a:lnTo>
                  <a:pt x="1560" y="0"/>
                </a:lnTo>
                <a:lnTo>
                  <a:pt x="1560" y="0"/>
                </a:lnTo>
                <a:lnTo>
                  <a:pt x="1205" y="0"/>
                </a:lnTo>
                <a:lnTo>
                  <a:pt x="921" y="207"/>
                </a:lnTo>
                <a:lnTo>
                  <a:pt x="709" y="415"/>
                </a:lnTo>
                <a:lnTo>
                  <a:pt x="425" y="623"/>
                </a:lnTo>
                <a:lnTo>
                  <a:pt x="283" y="1039"/>
                </a:lnTo>
                <a:lnTo>
                  <a:pt x="141" y="1351"/>
                </a:lnTo>
                <a:lnTo>
                  <a:pt x="0" y="1767"/>
                </a:lnTo>
                <a:lnTo>
                  <a:pt x="0" y="2287"/>
                </a:lnTo>
                <a:lnTo>
                  <a:pt x="0" y="107937"/>
                </a:lnTo>
                <a:lnTo>
                  <a:pt x="0" y="107937"/>
                </a:lnTo>
                <a:lnTo>
                  <a:pt x="0" y="108457"/>
                </a:lnTo>
                <a:lnTo>
                  <a:pt x="141" y="108873"/>
                </a:lnTo>
                <a:lnTo>
                  <a:pt x="283" y="109185"/>
                </a:lnTo>
                <a:lnTo>
                  <a:pt x="425" y="109601"/>
                </a:lnTo>
                <a:lnTo>
                  <a:pt x="709" y="109809"/>
                </a:lnTo>
                <a:lnTo>
                  <a:pt x="921" y="110017"/>
                </a:lnTo>
                <a:lnTo>
                  <a:pt x="1205" y="110225"/>
                </a:lnTo>
                <a:lnTo>
                  <a:pt x="1560" y="110225"/>
                </a:lnTo>
                <a:lnTo>
                  <a:pt x="16808" y="110225"/>
                </a:lnTo>
                <a:lnTo>
                  <a:pt x="23049" y="119376"/>
                </a:lnTo>
                <a:lnTo>
                  <a:pt x="23049" y="119376"/>
                </a:lnTo>
                <a:lnTo>
                  <a:pt x="23262" y="119584"/>
                </a:lnTo>
                <a:lnTo>
                  <a:pt x="23546" y="119792"/>
                </a:lnTo>
                <a:lnTo>
                  <a:pt x="23829" y="120000"/>
                </a:lnTo>
                <a:lnTo>
                  <a:pt x="24113" y="120000"/>
                </a:lnTo>
                <a:lnTo>
                  <a:pt x="24397" y="120000"/>
                </a:lnTo>
                <a:lnTo>
                  <a:pt x="24680" y="119792"/>
                </a:lnTo>
                <a:lnTo>
                  <a:pt x="24964" y="119584"/>
                </a:lnTo>
                <a:lnTo>
                  <a:pt x="25177" y="119376"/>
                </a:lnTo>
                <a:lnTo>
                  <a:pt x="31418" y="110225"/>
                </a:lnTo>
                <a:lnTo>
                  <a:pt x="118439" y="110225"/>
                </a:lnTo>
                <a:lnTo>
                  <a:pt x="118439" y="110225"/>
                </a:lnTo>
                <a:lnTo>
                  <a:pt x="118794" y="110225"/>
                </a:lnTo>
                <a:lnTo>
                  <a:pt x="119078" y="110017"/>
                </a:lnTo>
                <a:lnTo>
                  <a:pt x="119290" y="109809"/>
                </a:lnTo>
                <a:lnTo>
                  <a:pt x="119574" y="109601"/>
                </a:lnTo>
                <a:lnTo>
                  <a:pt x="119716" y="109185"/>
                </a:lnTo>
                <a:lnTo>
                  <a:pt x="119858" y="108873"/>
                </a:lnTo>
                <a:lnTo>
                  <a:pt x="120000" y="108457"/>
                </a:lnTo>
                <a:lnTo>
                  <a:pt x="120000" y="107937"/>
                </a:lnTo>
                <a:lnTo>
                  <a:pt x="120000" y="2287"/>
                </a:lnTo>
                <a:lnTo>
                  <a:pt x="120000" y="2287"/>
                </a:lnTo>
                <a:lnTo>
                  <a:pt x="120000" y="1767"/>
                </a:lnTo>
                <a:lnTo>
                  <a:pt x="119858" y="1351"/>
                </a:lnTo>
                <a:lnTo>
                  <a:pt x="119716" y="1039"/>
                </a:lnTo>
                <a:lnTo>
                  <a:pt x="119574" y="623"/>
                </a:lnTo>
                <a:lnTo>
                  <a:pt x="119290" y="415"/>
                </a:lnTo>
                <a:lnTo>
                  <a:pt x="119078" y="207"/>
                </a:lnTo>
                <a:lnTo>
                  <a:pt x="118794" y="0"/>
                </a:lnTo>
                <a:lnTo>
                  <a:pt x="118439" y="0"/>
                </a:lnTo>
                <a:lnTo>
                  <a:pt x="118439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7" sy="99997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357088" y="2435957"/>
            <a:ext cx="4382400" cy="200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32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156000" y="2286000"/>
            <a:ext cx="4880400" cy="22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3970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1648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99999" marR="0" lvl="6" indent="-158399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1647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1583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12192000" cy="21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03616"/>
                </a:lnTo>
                <a:lnTo>
                  <a:pt x="19645" y="103616"/>
                </a:lnTo>
                <a:lnTo>
                  <a:pt x="23395" y="119302"/>
                </a:lnTo>
                <a:lnTo>
                  <a:pt x="23395" y="119302"/>
                </a:lnTo>
                <a:lnTo>
                  <a:pt x="23479" y="119477"/>
                </a:lnTo>
                <a:lnTo>
                  <a:pt x="23604" y="119738"/>
                </a:lnTo>
                <a:lnTo>
                  <a:pt x="23729" y="120000"/>
                </a:lnTo>
                <a:lnTo>
                  <a:pt x="23833" y="120000"/>
                </a:lnTo>
                <a:lnTo>
                  <a:pt x="23958" y="120000"/>
                </a:lnTo>
                <a:lnTo>
                  <a:pt x="24062" y="119738"/>
                </a:lnTo>
                <a:lnTo>
                  <a:pt x="24187" y="119477"/>
                </a:lnTo>
                <a:lnTo>
                  <a:pt x="24270" y="119302"/>
                </a:lnTo>
                <a:lnTo>
                  <a:pt x="28020" y="103616"/>
                </a:lnTo>
                <a:lnTo>
                  <a:pt x="120000" y="103616"/>
                </a:lnTo>
                <a:lnTo>
                  <a:pt x="12000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7" sy="99997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 rot="5400000">
            <a:off x="4254435" y="-1260049"/>
            <a:ext cx="3674400" cy="1056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2860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3970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1648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99999" marR="0" lvl="6" indent="-158399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1647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1583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669650" y="446089"/>
            <a:ext cx="4522200" cy="5415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27" y="0"/>
                </a:moveTo>
                <a:lnTo>
                  <a:pt x="7627" y="33250"/>
                </a:lnTo>
                <a:lnTo>
                  <a:pt x="333" y="38111"/>
                </a:lnTo>
                <a:lnTo>
                  <a:pt x="333" y="38111"/>
                </a:lnTo>
                <a:lnTo>
                  <a:pt x="250" y="38222"/>
                </a:lnTo>
                <a:lnTo>
                  <a:pt x="125" y="38388"/>
                </a:lnTo>
                <a:lnTo>
                  <a:pt x="0" y="38527"/>
                </a:lnTo>
                <a:lnTo>
                  <a:pt x="0" y="38694"/>
                </a:lnTo>
                <a:lnTo>
                  <a:pt x="0" y="38861"/>
                </a:lnTo>
                <a:lnTo>
                  <a:pt x="125" y="39000"/>
                </a:lnTo>
                <a:lnTo>
                  <a:pt x="250" y="39166"/>
                </a:lnTo>
                <a:lnTo>
                  <a:pt x="333" y="39277"/>
                </a:lnTo>
                <a:lnTo>
                  <a:pt x="7627" y="44138"/>
                </a:lnTo>
                <a:lnTo>
                  <a:pt x="7627" y="120000"/>
                </a:lnTo>
                <a:lnTo>
                  <a:pt x="119999" y="120000"/>
                </a:lnTo>
                <a:lnTo>
                  <a:pt x="119999" y="0"/>
                </a:lnTo>
                <a:lnTo>
                  <a:pt x="7627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7" sy="99997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 rot="5400000">
            <a:off x="6863531" y="1906170"/>
            <a:ext cx="5134800" cy="249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 rot="5400000">
            <a:off x="1408340" y="-152110"/>
            <a:ext cx="5415000" cy="661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2860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3970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1648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99999" marR="0" lvl="6" indent="-158399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1647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1583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0" y="-3175"/>
            <a:ext cx="12192000" cy="52038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13117"/>
                </a:lnTo>
                <a:lnTo>
                  <a:pt x="19645" y="113117"/>
                </a:lnTo>
                <a:lnTo>
                  <a:pt x="23395" y="119707"/>
                </a:lnTo>
                <a:lnTo>
                  <a:pt x="23395" y="119707"/>
                </a:lnTo>
                <a:lnTo>
                  <a:pt x="23479" y="119780"/>
                </a:lnTo>
                <a:lnTo>
                  <a:pt x="23604" y="119890"/>
                </a:lnTo>
                <a:lnTo>
                  <a:pt x="23729" y="120000"/>
                </a:lnTo>
                <a:lnTo>
                  <a:pt x="23833" y="120000"/>
                </a:lnTo>
                <a:lnTo>
                  <a:pt x="23958" y="120000"/>
                </a:lnTo>
                <a:lnTo>
                  <a:pt x="24062" y="119890"/>
                </a:lnTo>
                <a:lnTo>
                  <a:pt x="24187" y="119780"/>
                </a:lnTo>
                <a:lnTo>
                  <a:pt x="24270" y="119707"/>
                </a:lnTo>
                <a:lnTo>
                  <a:pt x="28020" y="113117"/>
                </a:lnTo>
                <a:lnTo>
                  <a:pt x="120000" y="113117"/>
                </a:lnTo>
                <a:lnTo>
                  <a:pt x="12000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ctrTitle"/>
          </p:nvPr>
        </p:nvSpPr>
        <p:spPr>
          <a:xfrm>
            <a:off x="810000" y="1449146"/>
            <a:ext cx="10571999" cy="2971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54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subTitle" idx="1"/>
          </p:nvPr>
        </p:nvSpPr>
        <p:spPr>
          <a:xfrm>
            <a:off x="810000" y="5280846"/>
            <a:ext cx="10571999" cy="4349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ctr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ctr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ctr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ctr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ctr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ctr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ctr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ctr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03616"/>
                </a:lnTo>
                <a:lnTo>
                  <a:pt x="19645" y="103616"/>
                </a:lnTo>
                <a:lnTo>
                  <a:pt x="23395" y="119302"/>
                </a:lnTo>
                <a:lnTo>
                  <a:pt x="23395" y="119302"/>
                </a:lnTo>
                <a:lnTo>
                  <a:pt x="23479" y="119477"/>
                </a:lnTo>
                <a:lnTo>
                  <a:pt x="23604" y="119738"/>
                </a:lnTo>
                <a:lnTo>
                  <a:pt x="23729" y="120000"/>
                </a:lnTo>
                <a:lnTo>
                  <a:pt x="23833" y="120000"/>
                </a:lnTo>
                <a:lnTo>
                  <a:pt x="23958" y="120000"/>
                </a:lnTo>
                <a:lnTo>
                  <a:pt x="24062" y="119738"/>
                </a:lnTo>
                <a:lnTo>
                  <a:pt x="24187" y="119477"/>
                </a:lnTo>
                <a:lnTo>
                  <a:pt x="24270" y="119302"/>
                </a:lnTo>
                <a:lnTo>
                  <a:pt x="28020" y="103616"/>
                </a:lnTo>
                <a:lnTo>
                  <a:pt x="120000" y="103616"/>
                </a:lnTo>
                <a:lnTo>
                  <a:pt x="12000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7" cy="97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818712" y="2222286"/>
            <a:ext cx="10554574" cy="36365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2860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3970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1648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800000" marR="0" lvl="6" indent="-158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1647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1583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0" y="0"/>
            <a:ext cx="12192000" cy="52038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13117"/>
                </a:lnTo>
                <a:lnTo>
                  <a:pt x="100354" y="113117"/>
                </a:lnTo>
                <a:lnTo>
                  <a:pt x="96604" y="119707"/>
                </a:lnTo>
                <a:lnTo>
                  <a:pt x="96604" y="119707"/>
                </a:lnTo>
                <a:lnTo>
                  <a:pt x="96520" y="119780"/>
                </a:lnTo>
                <a:lnTo>
                  <a:pt x="96395" y="119890"/>
                </a:lnTo>
                <a:lnTo>
                  <a:pt x="96270" y="120000"/>
                </a:lnTo>
                <a:lnTo>
                  <a:pt x="96166" y="120000"/>
                </a:lnTo>
                <a:lnTo>
                  <a:pt x="96041" y="120000"/>
                </a:lnTo>
                <a:lnTo>
                  <a:pt x="95937" y="119890"/>
                </a:lnTo>
                <a:lnTo>
                  <a:pt x="95812" y="119780"/>
                </a:lnTo>
                <a:lnTo>
                  <a:pt x="95729" y="119707"/>
                </a:lnTo>
                <a:lnTo>
                  <a:pt x="91979" y="113117"/>
                </a:lnTo>
                <a:lnTo>
                  <a:pt x="0" y="113117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48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03616"/>
                </a:lnTo>
                <a:lnTo>
                  <a:pt x="19645" y="103616"/>
                </a:lnTo>
                <a:lnTo>
                  <a:pt x="23395" y="119302"/>
                </a:lnTo>
                <a:lnTo>
                  <a:pt x="23395" y="119302"/>
                </a:lnTo>
                <a:lnTo>
                  <a:pt x="23479" y="119477"/>
                </a:lnTo>
                <a:lnTo>
                  <a:pt x="23604" y="119738"/>
                </a:lnTo>
                <a:lnTo>
                  <a:pt x="23729" y="120000"/>
                </a:lnTo>
                <a:lnTo>
                  <a:pt x="23833" y="120000"/>
                </a:lnTo>
                <a:lnTo>
                  <a:pt x="23958" y="120000"/>
                </a:lnTo>
                <a:lnTo>
                  <a:pt x="24062" y="119738"/>
                </a:lnTo>
                <a:lnTo>
                  <a:pt x="24187" y="119477"/>
                </a:lnTo>
                <a:lnTo>
                  <a:pt x="24270" y="119302"/>
                </a:lnTo>
                <a:lnTo>
                  <a:pt x="28020" y="103616"/>
                </a:lnTo>
                <a:lnTo>
                  <a:pt x="120000" y="103616"/>
                </a:lnTo>
                <a:lnTo>
                  <a:pt x="12000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7" cy="97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818712" y="2222286"/>
            <a:ext cx="5185873" cy="36387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2860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3970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1648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800000" marR="0" lvl="6" indent="-158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1647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1583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2"/>
          </p:nvPr>
        </p:nvSpPr>
        <p:spPr>
          <a:xfrm>
            <a:off x="6187414" y="2222286"/>
            <a:ext cx="5194583" cy="36387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2860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3970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1648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800000" marR="0" lvl="6" indent="-158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1647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1583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03616"/>
                </a:lnTo>
                <a:lnTo>
                  <a:pt x="19645" y="103616"/>
                </a:lnTo>
                <a:lnTo>
                  <a:pt x="23395" y="119302"/>
                </a:lnTo>
                <a:lnTo>
                  <a:pt x="23395" y="119302"/>
                </a:lnTo>
                <a:lnTo>
                  <a:pt x="23479" y="119477"/>
                </a:lnTo>
                <a:lnTo>
                  <a:pt x="23604" y="119738"/>
                </a:lnTo>
                <a:lnTo>
                  <a:pt x="23729" y="120000"/>
                </a:lnTo>
                <a:lnTo>
                  <a:pt x="23833" y="120000"/>
                </a:lnTo>
                <a:lnTo>
                  <a:pt x="23958" y="120000"/>
                </a:lnTo>
                <a:lnTo>
                  <a:pt x="24062" y="119738"/>
                </a:lnTo>
                <a:lnTo>
                  <a:pt x="24187" y="119477"/>
                </a:lnTo>
                <a:lnTo>
                  <a:pt x="24270" y="119302"/>
                </a:lnTo>
                <a:lnTo>
                  <a:pt x="28020" y="103616"/>
                </a:lnTo>
                <a:lnTo>
                  <a:pt x="120000" y="103616"/>
                </a:lnTo>
                <a:lnTo>
                  <a:pt x="12000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7" cy="97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814727" y="2174875"/>
            <a:ext cx="5189857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2"/>
          </p:nvPr>
        </p:nvSpPr>
        <p:spPr>
          <a:xfrm>
            <a:off x="814729" y="2751138"/>
            <a:ext cx="5189855" cy="3109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2860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3970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1648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800000" marR="0" lvl="6" indent="-158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1647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1583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3"/>
          </p:nvPr>
        </p:nvSpPr>
        <p:spPr>
          <a:xfrm>
            <a:off x="6187414" y="2174875"/>
            <a:ext cx="5194583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4"/>
          </p:nvPr>
        </p:nvSpPr>
        <p:spPr>
          <a:xfrm>
            <a:off x="6187414" y="2751138"/>
            <a:ext cx="5194583" cy="3109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2860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3970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1648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800000" marR="0" lvl="6" indent="-158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1647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1583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0"/>
            <a:ext cx="12192000" cy="21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03616"/>
                </a:lnTo>
                <a:lnTo>
                  <a:pt x="19645" y="103616"/>
                </a:lnTo>
                <a:lnTo>
                  <a:pt x="23395" y="119302"/>
                </a:lnTo>
                <a:lnTo>
                  <a:pt x="23395" y="119302"/>
                </a:lnTo>
                <a:lnTo>
                  <a:pt x="23479" y="119477"/>
                </a:lnTo>
                <a:lnTo>
                  <a:pt x="23604" y="119738"/>
                </a:lnTo>
                <a:lnTo>
                  <a:pt x="23729" y="120000"/>
                </a:lnTo>
                <a:lnTo>
                  <a:pt x="23833" y="120000"/>
                </a:lnTo>
                <a:lnTo>
                  <a:pt x="23958" y="120000"/>
                </a:lnTo>
                <a:lnTo>
                  <a:pt x="24062" y="119738"/>
                </a:lnTo>
                <a:lnTo>
                  <a:pt x="24187" y="119477"/>
                </a:lnTo>
                <a:lnTo>
                  <a:pt x="24270" y="119302"/>
                </a:lnTo>
                <a:lnTo>
                  <a:pt x="28020" y="103616"/>
                </a:lnTo>
                <a:lnTo>
                  <a:pt x="120000" y="103616"/>
                </a:lnTo>
                <a:lnTo>
                  <a:pt x="12000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7" sy="99997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818712" y="2222286"/>
            <a:ext cx="10554600" cy="363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2860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3970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1648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99999" marR="0" lvl="6" indent="-158399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1647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1583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03616"/>
                </a:lnTo>
                <a:lnTo>
                  <a:pt x="19645" y="103616"/>
                </a:lnTo>
                <a:lnTo>
                  <a:pt x="23395" y="119302"/>
                </a:lnTo>
                <a:lnTo>
                  <a:pt x="23395" y="119302"/>
                </a:lnTo>
                <a:lnTo>
                  <a:pt x="23479" y="119477"/>
                </a:lnTo>
                <a:lnTo>
                  <a:pt x="23604" y="119738"/>
                </a:lnTo>
                <a:lnTo>
                  <a:pt x="23729" y="120000"/>
                </a:lnTo>
                <a:lnTo>
                  <a:pt x="23833" y="120000"/>
                </a:lnTo>
                <a:lnTo>
                  <a:pt x="23958" y="120000"/>
                </a:lnTo>
                <a:lnTo>
                  <a:pt x="24062" y="119738"/>
                </a:lnTo>
                <a:lnTo>
                  <a:pt x="24187" y="119477"/>
                </a:lnTo>
                <a:lnTo>
                  <a:pt x="24270" y="119302"/>
                </a:lnTo>
                <a:lnTo>
                  <a:pt x="28020" y="103616"/>
                </a:lnTo>
                <a:lnTo>
                  <a:pt x="120000" y="103616"/>
                </a:lnTo>
                <a:lnTo>
                  <a:pt x="12000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7" cy="97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1073150" y="446087"/>
            <a:ext cx="3547532" cy="18146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39" y="0"/>
                </a:moveTo>
                <a:lnTo>
                  <a:pt x="1560" y="0"/>
                </a:lnTo>
                <a:lnTo>
                  <a:pt x="1560" y="0"/>
                </a:lnTo>
                <a:lnTo>
                  <a:pt x="1205" y="0"/>
                </a:lnTo>
                <a:lnTo>
                  <a:pt x="921" y="207"/>
                </a:lnTo>
                <a:lnTo>
                  <a:pt x="709" y="415"/>
                </a:lnTo>
                <a:lnTo>
                  <a:pt x="425" y="623"/>
                </a:lnTo>
                <a:lnTo>
                  <a:pt x="283" y="1039"/>
                </a:lnTo>
                <a:lnTo>
                  <a:pt x="141" y="1351"/>
                </a:lnTo>
                <a:lnTo>
                  <a:pt x="0" y="1767"/>
                </a:lnTo>
                <a:lnTo>
                  <a:pt x="0" y="2287"/>
                </a:lnTo>
                <a:lnTo>
                  <a:pt x="0" y="107937"/>
                </a:lnTo>
                <a:lnTo>
                  <a:pt x="0" y="107937"/>
                </a:lnTo>
                <a:lnTo>
                  <a:pt x="0" y="108457"/>
                </a:lnTo>
                <a:lnTo>
                  <a:pt x="141" y="108873"/>
                </a:lnTo>
                <a:lnTo>
                  <a:pt x="283" y="109185"/>
                </a:lnTo>
                <a:lnTo>
                  <a:pt x="425" y="109601"/>
                </a:lnTo>
                <a:lnTo>
                  <a:pt x="709" y="109809"/>
                </a:lnTo>
                <a:lnTo>
                  <a:pt x="921" y="110017"/>
                </a:lnTo>
                <a:lnTo>
                  <a:pt x="1205" y="110225"/>
                </a:lnTo>
                <a:lnTo>
                  <a:pt x="1560" y="110225"/>
                </a:lnTo>
                <a:lnTo>
                  <a:pt x="16808" y="110225"/>
                </a:lnTo>
                <a:lnTo>
                  <a:pt x="23049" y="119376"/>
                </a:lnTo>
                <a:lnTo>
                  <a:pt x="23049" y="119376"/>
                </a:lnTo>
                <a:lnTo>
                  <a:pt x="23262" y="119584"/>
                </a:lnTo>
                <a:lnTo>
                  <a:pt x="23546" y="119792"/>
                </a:lnTo>
                <a:lnTo>
                  <a:pt x="23829" y="120000"/>
                </a:lnTo>
                <a:lnTo>
                  <a:pt x="24113" y="120000"/>
                </a:lnTo>
                <a:lnTo>
                  <a:pt x="24397" y="120000"/>
                </a:lnTo>
                <a:lnTo>
                  <a:pt x="24680" y="119792"/>
                </a:lnTo>
                <a:lnTo>
                  <a:pt x="24964" y="119584"/>
                </a:lnTo>
                <a:lnTo>
                  <a:pt x="25177" y="119376"/>
                </a:lnTo>
                <a:lnTo>
                  <a:pt x="31418" y="110225"/>
                </a:lnTo>
                <a:lnTo>
                  <a:pt x="118439" y="110225"/>
                </a:lnTo>
                <a:lnTo>
                  <a:pt x="118439" y="110225"/>
                </a:lnTo>
                <a:lnTo>
                  <a:pt x="118794" y="110225"/>
                </a:lnTo>
                <a:lnTo>
                  <a:pt x="119078" y="110017"/>
                </a:lnTo>
                <a:lnTo>
                  <a:pt x="119290" y="109809"/>
                </a:lnTo>
                <a:lnTo>
                  <a:pt x="119574" y="109601"/>
                </a:lnTo>
                <a:lnTo>
                  <a:pt x="119716" y="109185"/>
                </a:lnTo>
                <a:lnTo>
                  <a:pt x="119858" y="108873"/>
                </a:lnTo>
                <a:lnTo>
                  <a:pt x="120000" y="108457"/>
                </a:lnTo>
                <a:lnTo>
                  <a:pt x="120000" y="107937"/>
                </a:lnTo>
                <a:lnTo>
                  <a:pt x="120000" y="2287"/>
                </a:lnTo>
                <a:lnTo>
                  <a:pt x="120000" y="2287"/>
                </a:lnTo>
                <a:lnTo>
                  <a:pt x="120000" y="1767"/>
                </a:lnTo>
                <a:lnTo>
                  <a:pt x="119858" y="1351"/>
                </a:lnTo>
                <a:lnTo>
                  <a:pt x="119716" y="1039"/>
                </a:lnTo>
                <a:lnTo>
                  <a:pt x="119574" y="623"/>
                </a:lnTo>
                <a:lnTo>
                  <a:pt x="119290" y="415"/>
                </a:lnTo>
                <a:lnTo>
                  <a:pt x="119078" y="207"/>
                </a:lnTo>
                <a:lnTo>
                  <a:pt x="118794" y="0"/>
                </a:lnTo>
                <a:lnTo>
                  <a:pt x="118439" y="0"/>
                </a:lnTo>
                <a:lnTo>
                  <a:pt x="118439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1073150" y="446087"/>
            <a:ext cx="3547532" cy="16183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2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855632" y="446087"/>
            <a:ext cx="6252633" cy="5414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2860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3970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1648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800000" marR="0" lvl="6" indent="-158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1647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1583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2"/>
          </p:nvPr>
        </p:nvSpPr>
        <p:spPr>
          <a:xfrm>
            <a:off x="1073150" y="2260738"/>
            <a:ext cx="3547532" cy="36003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814727" y="727522"/>
            <a:ext cx="4852988" cy="16171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24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pic" idx="2"/>
          </p:nvPr>
        </p:nvSpPr>
        <p:spPr>
          <a:xfrm>
            <a:off x="6098117" y="0"/>
            <a:ext cx="6093883" cy="6858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342900" marR="0" lvl="0" indent="-342900" algn="ctr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3970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1648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800000" marR="0" lvl="6" indent="-158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1647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1583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814727" y="2344683"/>
            <a:ext cx="4852988" cy="35163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dt" idx="10"/>
          </p:nvPr>
        </p:nvSpPr>
        <p:spPr>
          <a:xfrm>
            <a:off x="3885810" y="6041362"/>
            <a:ext cx="97687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ftr" idx="11"/>
          </p:nvPr>
        </p:nvSpPr>
        <p:spPr>
          <a:xfrm>
            <a:off x="590395" y="6041362"/>
            <a:ext cx="3295413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4862689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810000" y="4800600"/>
            <a:ext cx="10561418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24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800600"/>
          </a:xfrm>
          <a:prstGeom prst="rect">
            <a:avLst/>
          </a:prstGeom>
          <a:noFill/>
          <a:ln w="9525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3970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1648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800000" marR="0" lvl="6" indent="-158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1647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1583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810000" y="5367337"/>
            <a:ext cx="10561418" cy="493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631697" y="1081455"/>
            <a:ext cx="6332415" cy="32391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39" y="0"/>
                </a:moveTo>
                <a:lnTo>
                  <a:pt x="1560" y="0"/>
                </a:lnTo>
                <a:lnTo>
                  <a:pt x="1560" y="0"/>
                </a:lnTo>
                <a:lnTo>
                  <a:pt x="1205" y="0"/>
                </a:lnTo>
                <a:lnTo>
                  <a:pt x="921" y="207"/>
                </a:lnTo>
                <a:lnTo>
                  <a:pt x="709" y="415"/>
                </a:lnTo>
                <a:lnTo>
                  <a:pt x="425" y="623"/>
                </a:lnTo>
                <a:lnTo>
                  <a:pt x="283" y="1039"/>
                </a:lnTo>
                <a:lnTo>
                  <a:pt x="141" y="1351"/>
                </a:lnTo>
                <a:lnTo>
                  <a:pt x="0" y="1767"/>
                </a:lnTo>
                <a:lnTo>
                  <a:pt x="0" y="2287"/>
                </a:lnTo>
                <a:lnTo>
                  <a:pt x="0" y="107937"/>
                </a:lnTo>
                <a:lnTo>
                  <a:pt x="0" y="107937"/>
                </a:lnTo>
                <a:lnTo>
                  <a:pt x="0" y="108457"/>
                </a:lnTo>
                <a:lnTo>
                  <a:pt x="141" y="108873"/>
                </a:lnTo>
                <a:lnTo>
                  <a:pt x="283" y="109185"/>
                </a:lnTo>
                <a:lnTo>
                  <a:pt x="425" y="109601"/>
                </a:lnTo>
                <a:lnTo>
                  <a:pt x="709" y="109809"/>
                </a:lnTo>
                <a:lnTo>
                  <a:pt x="921" y="110017"/>
                </a:lnTo>
                <a:lnTo>
                  <a:pt x="1205" y="110225"/>
                </a:lnTo>
                <a:lnTo>
                  <a:pt x="1560" y="110225"/>
                </a:lnTo>
                <a:lnTo>
                  <a:pt x="16808" y="110225"/>
                </a:lnTo>
                <a:lnTo>
                  <a:pt x="23049" y="119376"/>
                </a:lnTo>
                <a:lnTo>
                  <a:pt x="23049" y="119376"/>
                </a:lnTo>
                <a:lnTo>
                  <a:pt x="23262" y="119584"/>
                </a:lnTo>
                <a:lnTo>
                  <a:pt x="23546" y="119792"/>
                </a:lnTo>
                <a:lnTo>
                  <a:pt x="23829" y="120000"/>
                </a:lnTo>
                <a:lnTo>
                  <a:pt x="24113" y="120000"/>
                </a:lnTo>
                <a:lnTo>
                  <a:pt x="24397" y="120000"/>
                </a:lnTo>
                <a:lnTo>
                  <a:pt x="24680" y="119792"/>
                </a:lnTo>
                <a:lnTo>
                  <a:pt x="24964" y="119584"/>
                </a:lnTo>
                <a:lnTo>
                  <a:pt x="25177" y="119376"/>
                </a:lnTo>
                <a:lnTo>
                  <a:pt x="31418" y="110225"/>
                </a:lnTo>
                <a:lnTo>
                  <a:pt x="118439" y="110225"/>
                </a:lnTo>
                <a:lnTo>
                  <a:pt x="118439" y="110225"/>
                </a:lnTo>
                <a:lnTo>
                  <a:pt x="118794" y="110225"/>
                </a:lnTo>
                <a:lnTo>
                  <a:pt x="119078" y="110017"/>
                </a:lnTo>
                <a:lnTo>
                  <a:pt x="119290" y="109809"/>
                </a:lnTo>
                <a:lnTo>
                  <a:pt x="119574" y="109601"/>
                </a:lnTo>
                <a:lnTo>
                  <a:pt x="119716" y="109185"/>
                </a:lnTo>
                <a:lnTo>
                  <a:pt x="119858" y="108873"/>
                </a:lnTo>
                <a:lnTo>
                  <a:pt x="120000" y="108457"/>
                </a:lnTo>
                <a:lnTo>
                  <a:pt x="120000" y="107937"/>
                </a:lnTo>
                <a:lnTo>
                  <a:pt x="120000" y="2287"/>
                </a:lnTo>
                <a:lnTo>
                  <a:pt x="120000" y="2287"/>
                </a:lnTo>
                <a:lnTo>
                  <a:pt x="120000" y="1767"/>
                </a:lnTo>
                <a:lnTo>
                  <a:pt x="119858" y="1351"/>
                </a:lnTo>
                <a:lnTo>
                  <a:pt x="119716" y="1039"/>
                </a:lnTo>
                <a:lnTo>
                  <a:pt x="119574" y="623"/>
                </a:lnTo>
                <a:lnTo>
                  <a:pt x="119290" y="415"/>
                </a:lnTo>
                <a:lnTo>
                  <a:pt x="119078" y="207"/>
                </a:lnTo>
                <a:lnTo>
                  <a:pt x="118794" y="0"/>
                </a:lnTo>
                <a:lnTo>
                  <a:pt x="118439" y="0"/>
                </a:lnTo>
                <a:lnTo>
                  <a:pt x="118439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850984" y="1238501"/>
            <a:ext cx="5893839" cy="26459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42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853190" y="4443680"/>
            <a:ext cx="5891635" cy="713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body" idx="2"/>
          </p:nvPr>
        </p:nvSpPr>
        <p:spPr>
          <a:xfrm>
            <a:off x="7574642" y="1081455"/>
            <a:ext cx="3810001" cy="40754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3970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1648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800000" marR="0" lvl="6" indent="-158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1647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1583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1140883" y="2286584"/>
            <a:ext cx="4895115" cy="250397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39" y="0"/>
                </a:moveTo>
                <a:lnTo>
                  <a:pt x="1560" y="0"/>
                </a:lnTo>
                <a:lnTo>
                  <a:pt x="1560" y="0"/>
                </a:lnTo>
                <a:lnTo>
                  <a:pt x="1205" y="0"/>
                </a:lnTo>
                <a:lnTo>
                  <a:pt x="921" y="207"/>
                </a:lnTo>
                <a:lnTo>
                  <a:pt x="709" y="415"/>
                </a:lnTo>
                <a:lnTo>
                  <a:pt x="425" y="623"/>
                </a:lnTo>
                <a:lnTo>
                  <a:pt x="283" y="1039"/>
                </a:lnTo>
                <a:lnTo>
                  <a:pt x="141" y="1351"/>
                </a:lnTo>
                <a:lnTo>
                  <a:pt x="0" y="1767"/>
                </a:lnTo>
                <a:lnTo>
                  <a:pt x="0" y="2287"/>
                </a:lnTo>
                <a:lnTo>
                  <a:pt x="0" y="107937"/>
                </a:lnTo>
                <a:lnTo>
                  <a:pt x="0" y="107937"/>
                </a:lnTo>
                <a:lnTo>
                  <a:pt x="0" y="108457"/>
                </a:lnTo>
                <a:lnTo>
                  <a:pt x="141" y="108873"/>
                </a:lnTo>
                <a:lnTo>
                  <a:pt x="283" y="109185"/>
                </a:lnTo>
                <a:lnTo>
                  <a:pt x="425" y="109601"/>
                </a:lnTo>
                <a:lnTo>
                  <a:pt x="709" y="109809"/>
                </a:lnTo>
                <a:lnTo>
                  <a:pt x="921" y="110017"/>
                </a:lnTo>
                <a:lnTo>
                  <a:pt x="1205" y="110225"/>
                </a:lnTo>
                <a:lnTo>
                  <a:pt x="1560" y="110225"/>
                </a:lnTo>
                <a:lnTo>
                  <a:pt x="16808" y="110225"/>
                </a:lnTo>
                <a:lnTo>
                  <a:pt x="23049" y="119376"/>
                </a:lnTo>
                <a:lnTo>
                  <a:pt x="23049" y="119376"/>
                </a:lnTo>
                <a:lnTo>
                  <a:pt x="23262" y="119584"/>
                </a:lnTo>
                <a:lnTo>
                  <a:pt x="23546" y="119792"/>
                </a:lnTo>
                <a:lnTo>
                  <a:pt x="23829" y="120000"/>
                </a:lnTo>
                <a:lnTo>
                  <a:pt x="24113" y="120000"/>
                </a:lnTo>
                <a:lnTo>
                  <a:pt x="24397" y="120000"/>
                </a:lnTo>
                <a:lnTo>
                  <a:pt x="24680" y="119792"/>
                </a:lnTo>
                <a:lnTo>
                  <a:pt x="24964" y="119584"/>
                </a:lnTo>
                <a:lnTo>
                  <a:pt x="25177" y="119376"/>
                </a:lnTo>
                <a:lnTo>
                  <a:pt x="31418" y="110225"/>
                </a:lnTo>
                <a:lnTo>
                  <a:pt x="118439" y="110225"/>
                </a:lnTo>
                <a:lnTo>
                  <a:pt x="118439" y="110225"/>
                </a:lnTo>
                <a:lnTo>
                  <a:pt x="118794" y="110225"/>
                </a:lnTo>
                <a:lnTo>
                  <a:pt x="119078" y="110017"/>
                </a:lnTo>
                <a:lnTo>
                  <a:pt x="119290" y="109809"/>
                </a:lnTo>
                <a:lnTo>
                  <a:pt x="119574" y="109601"/>
                </a:lnTo>
                <a:lnTo>
                  <a:pt x="119716" y="109185"/>
                </a:lnTo>
                <a:lnTo>
                  <a:pt x="119858" y="108873"/>
                </a:lnTo>
                <a:lnTo>
                  <a:pt x="120000" y="108457"/>
                </a:lnTo>
                <a:lnTo>
                  <a:pt x="120000" y="107937"/>
                </a:lnTo>
                <a:lnTo>
                  <a:pt x="120000" y="2287"/>
                </a:lnTo>
                <a:lnTo>
                  <a:pt x="120000" y="2287"/>
                </a:lnTo>
                <a:lnTo>
                  <a:pt x="120000" y="1767"/>
                </a:lnTo>
                <a:lnTo>
                  <a:pt x="119858" y="1351"/>
                </a:lnTo>
                <a:lnTo>
                  <a:pt x="119716" y="1039"/>
                </a:lnTo>
                <a:lnTo>
                  <a:pt x="119574" y="623"/>
                </a:lnTo>
                <a:lnTo>
                  <a:pt x="119290" y="415"/>
                </a:lnTo>
                <a:lnTo>
                  <a:pt x="119078" y="207"/>
                </a:lnTo>
                <a:lnTo>
                  <a:pt x="118794" y="0"/>
                </a:lnTo>
                <a:lnTo>
                  <a:pt x="118439" y="0"/>
                </a:lnTo>
                <a:lnTo>
                  <a:pt x="118439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1357088" y="2435957"/>
            <a:ext cx="4382521" cy="20077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32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156000" y="2286000"/>
            <a:ext cx="4880300" cy="2295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3970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1648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800000" marR="0" lvl="6" indent="-158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1647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1583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03616"/>
                </a:lnTo>
                <a:lnTo>
                  <a:pt x="19645" y="103616"/>
                </a:lnTo>
                <a:lnTo>
                  <a:pt x="23395" y="119302"/>
                </a:lnTo>
                <a:lnTo>
                  <a:pt x="23395" y="119302"/>
                </a:lnTo>
                <a:lnTo>
                  <a:pt x="23479" y="119477"/>
                </a:lnTo>
                <a:lnTo>
                  <a:pt x="23604" y="119738"/>
                </a:lnTo>
                <a:lnTo>
                  <a:pt x="23729" y="120000"/>
                </a:lnTo>
                <a:lnTo>
                  <a:pt x="23833" y="120000"/>
                </a:lnTo>
                <a:lnTo>
                  <a:pt x="23958" y="120000"/>
                </a:lnTo>
                <a:lnTo>
                  <a:pt x="24062" y="119738"/>
                </a:lnTo>
                <a:lnTo>
                  <a:pt x="24187" y="119477"/>
                </a:lnTo>
                <a:lnTo>
                  <a:pt x="24270" y="119302"/>
                </a:lnTo>
                <a:lnTo>
                  <a:pt x="28020" y="103616"/>
                </a:lnTo>
                <a:lnTo>
                  <a:pt x="120000" y="103616"/>
                </a:lnTo>
                <a:lnTo>
                  <a:pt x="12000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7" cy="97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 rot="5400000">
            <a:off x="4254444" y="-1260043"/>
            <a:ext cx="3674397" cy="105632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2860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3970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1648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800000" marR="0" lvl="6" indent="-158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1647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1583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7669650" y="446089"/>
            <a:ext cx="4522348" cy="541496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27" y="0"/>
                </a:moveTo>
                <a:lnTo>
                  <a:pt x="7627" y="33250"/>
                </a:lnTo>
                <a:lnTo>
                  <a:pt x="333" y="38111"/>
                </a:lnTo>
                <a:lnTo>
                  <a:pt x="333" y="38111"/>
                </a:lnTo>
                <a:lnTo>
                  <a:pt x="250" y="38222"/>
                </a:lnTo>
                <a:lnTo>
                  <a:pt x="125" y="38388"/>
                </a:lnTo>
                <a:lnTo>
                  <a:pt x="0" y="38527"/>
                </a:lnTo>
                <a:lnTo>
                  <a:pt x="0" y="38694"/>
                </a:lnTo>
                <a:lnTo>
                  <a:pt x="0" y="38861"/>
                </a:lnTo>
                <a:lnTo>
                  <a:pt x="125" y="39000"/>
                </a:lnTo>
                <a:lnTo>
                  <a:pt x="250" y="39166"/>
                </a:lnTo>
                <a:lnTo>
                  <a:pt x="333" y="39277"/>
                </a:lnTo>
                <a:lnTo>
                  <a:pt x="7627" y="44138"/>
                </a:lnTo>
                <a:lnTo>
                  <a:pt x="7627" y="120000"/>
                </a:lnTo>
                <a:lnTo>
                  <a:pt x="119999" y="120000"/>
                </a:lnTo>
                <a:lnTo>
                  <a:pt x="119999" y="0"/>
                </a:lnTo>
                <a:lnTo>
                  <a:pt x="7627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 rot="5400000">
            <a:off x="6863536" y="1906174"/>
            <a:ext cx="5134798" cy="24947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 rot="5400000">
            <a:off x="1408289" y="-152200"/>
            <a:ext cx="5414961" cy="66115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2860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3970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1648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800000" marR="0" lvl="6" indent="-158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1647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1583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0" y="-3175"/>
            <a:ext cx="12192000" cy="5203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13117"/>
                </a:lnTo>
                <a:lnTo>
                  <a:pt x="19645" y="113117"/>
                </a:lnTo>
                <a:lnTo>
                  <a:pt x="23395" y="119707"/>
                </a:lnTo>
                <a:lnTo>
                  <a:pt x="23395" y="119707"/>
                </a:lnTo>
                <a:lnTo>
                  <a:pt x="23479" y="119780"/>
                </a:lnTo>
                <a:lnTo>
                  <a:pt x="23604" y="119890"/>
                </a:lnTo>
                <a:lnTo>
                  <a:pt x="23729" y="120000"/>
                </a:lnTo>
                <a:lnTo>
                  <a:pt x="23833" y="120000"/>
                </a:lnTo>
                <a:lnTo>
                  <a:pt x="23958" y="120000"/>
                </a:lnTo>
                <a:lnTo>
                  <a:pt x="24062" y="119890"/>
                </a:lnTo>
                <a:lnTo>
                  <a:pt x="24187" y="119780"/>
                </a:lnTo>
                <a:lnTo>
                  <a:pt x="24270" y="119707"/>
                </a:lnTo>
                <a:lnTo>
                  <a:pt x="28020" y="113117"/>
                </a:lnTo>
                <a:lnTo>
                  <a:pt x="120000" y="113117"/>
                </a:lnTo>
                <a:lnTo>
                  <a:pt x="12000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6" sy="99996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5" name="Shape 225"/>
          <p:cNvSpPr txBox="1">
            <a:spLocks noGrp="1"/>
          </p:cNvSpPr>
          <p:nvPr>
            <p:ph type="ctrTitle"/>
          </p:nvPr>
        </p:nvSpPr>
        <p:spPr>
          <a:xfrm>
            <a:off x="810000" y="1449145"/>
            <a:ext cx="10571999" cy="29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54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subTitle" idx="1"/>
          </p:nvPr>
        </p:nvSpPr>
        <p:spPr>
          <a:xfrm>
            <a:off x="810000" y="5280846"/>
            <a:ext cx="10571999" cy="43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6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299" cy="490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0" y="0"/>
            <a:ext cx="12192000" cy="5203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13117"/>
                </a:lnTo>
                <a:lnTo>
                  <a:pt x="100354" y="113117"/>
                </a:lnTo>
                <a:lnTo>
                  <a:pt x="96604" y="119707"/>
                </a:lnTo>
                <a:lnTo>
                  <a:pt x="96604" y="119707"/>
                </a:lnTo>
                <a:lnTo>
                  <a:pt x="96520" y="119780"/>
                </a:lnTo>
                <a:lnTo>
                  <a:pt x="96395" y="119890"/>
                </a:lnTo>
                <a:lnTo>
                  <a:pt x="96270" y="120000"/>
                </a:lnTo>
                <a:lnTo>
                  <a:pt x="96166" y="120000"/>
                </a:lnTo>
                <a:lnTo>
                  <a:pt x="96041" y="120000"/>
                </a:lnTo>
                <a:lnTo>
                  <a:pt x="95937" y="119890"/>
                </a:lnTo>
                <a:lnTo>
                  <a:pt x="95812" y="119780"/>
                </a:lnTo>
                <a:lnTo>
                  <a:pt x="95729" y="119707"/>
                </a:lnTo>
                <a:lnTo>
                  <a:pt x="91979" y="113117"/>
                </a:lnTo>
                <a:lnTo>
                  <a:pt x="0" y="113117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7" sy="99997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810000" y="2951396"/>
            <a:ext cx="10561500" cy="146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48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810000" y="5281201"/>
            <a:ext cx="10561500" cy="43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0" y="0"/>
            <a:ext cx="12192000" cy="21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03616"/>
                </a:lnTo>
                <a:lnTo>
                  <a:pt x="19645" y="103616"/>
                </a:lnTo>
                <a:lnTo>
                  <a:pt x="23395" y="119302"/>
                </a:lnTo>
                <a:lnTo>
                  <a:pt x="23395" y="119302"/>
                </a:lnTo>
                <a:lnTo>
                  <a:pt x="23479" y="119477"/>
                </a:lnTo>
                <a:lnTo>
                  <a:pt x="23604" y="119738"/>
                </a:lnTo>
                <a:lnTo>
                  <a:pt x="23729" y="120000"/>
                </a:lnTo>
                <a:lnTo>
                  <a:pt x="23833" y="120000"/>
                </a:lnTo>
                <a:lnTo>
                  <a:pt x="23958" y="120000"/>
                </a:lnTo>
                <a:lnTo>
                  <a:pt x="24062" y="119738"/>
                </a:lnTo>
                <a:lnTo>
                  <a:pt x="24187" y="119477"/>
                </a:lnTo>
                <a:lnTo>
                  <a:pt x="24270" y="119302"/>
                </a:lnTo>
                <a:lnTo>
                  <a:pt x="28020" y="103616"/>
                </a:lnTo>
                <a:lnTo>
                  <a:pt x="120000" y="103616"/>
                </a:lnTo>
                <a:lnTo>
                  <a:pt x="12000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6" sy="99996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9" cy="97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818712" y="2222285"/>
            <a:ext cx="10554599" cy="363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11430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508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886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99999" marR="0" lvl="6" indent="-8219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885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821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34" name="Shape 234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6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299" cy="490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1073150" y="446087"/>
            <a:ext cx="3547500" cy="1814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39" y="0"/>
                </a:moveTo>
                <a:lnTo>
                  <a:pt x="1560" y="0"/>
                </a:lnTo>
                <a:lnTo>
                  <a:pt x="1560" y="0"/>
                </a:lnTo>
                <a:lnTo>
                  <a:pt x="1205" y="0"/>
                </a:lnTo>
                <a:lnTo>
                  <a:pt x="921" y="207"/>
                </a:lnTo>
                <a:lnTo>
                  <a:pt x="709" y="415"/>
                </a:lnTo>
                <a:lnTo>
                  <a:pt x="425" y="623"/>
                </a:lnTo>
                <a:lnTo>
                  <a:pt x="283" y="1039"/>
                </a:lnTo>
                <a:lnTo>
                  <a:pt x="141" y="1351"/>
                </a:lnTo>
                <a:lnTo>
                  <a:pt x="0" y="1767"/>
                </a:lnTo>
                <a:lnTo>
                  <a:pt x="0" y="2287"/>
                </a:lnTo>
                <a:lnTo>
                  <a:pt x="0" y="107937"/>
                </a:lnTo>
                <a:lnTo>
                  <a:pt x="0" y="107937"/>
                </a:lnTo>
                <a:lnTo>
                  <a:pt x="0" y="108457"/>
                </a:lnTo>
                <a:lnTo>
                  <a:pt x="141" y="108873"/>
                </a:lnTo>
                <a:lnTo>
                  <a:pt x="283" y="109185"/>
                </a:lnTo>
                <a:lnTo>
                  <a:pt x="425" y="109601"/>
                </a:lnTo>
                <a:lnTo>
                  <a:pt x="709" y="109809"/>
                </a:lnTo>
                <a:lnTo>
                  <a:pt x="921" y="110017"/>
                </a:lnTo>
                <a:lnTo>
                  <a:pt x="1205" y="110225"/>
                </a:lnTo>
                <a:lnTo>
                  <a:pt x="1560" y="110225"/>
                </a:lnTo>
                <a:lnTo>
                  <a:pt x="16808" y="110225"/>
                </a:lnTo>
                <a:lnTo>
                  <a:pt x="23049" y="119376"/>
                </a:lnTo>
                <a:lnTo>
                  <a:pt x="23049" y="119376"/>
                </a:lnTo>
                <a:lnTo>
                  <a:pt x="23262" y="119584"/>
                </a:lnTo>
                <a:lnTo>
                  <a:pt x="23546" y="119792"/>
                </a:lnTo>
                <a:lnTo>
                  <a:pt x="23829" y="120000"/>
                </a:lnTo>
                <a:lnTo>
                  <a:pt x="24113" y="120000"/>
                </a:lnTo>
                <a:lnTo>
                  <a:pt x="24397" y="120000"/>
                </a:lnTo>
                <a:lnTo>
                  <a:pt x="24680" y="119792"/>
                </a:lnTo>
                <a:lnTo>
                  <a:pt x="24964" y="119584"/>
                </a:lnTo>
                <a:lnTo>
                  <a:pt x="25177" y="119376"/>
                </a:lnTo>
                <a:lnTo>
                  <a:pt x="31418" y="110225"/>
                </a:lnTo>
                <a:lnTo>
                  <a:pt x="118439" y="110225"/>
                </a:lnTo>
                <a:lnTo>
                  <a:pt x="118439" y="110225"/>
                </a:lnTo>
                <a:lnTo>
                  <a:pt x="118794" y="110225"/>
                </a:lnTo>
                <a:lnTo>
                  <a:pt x="119078" y="110017"/>
                </a:lnTo>
                <a:lnTo>
                  <a:pt x="119290" y="109809"/>
                </a:lnTo>
                <a:lnTo>
                  <a:pt x="119574" y="109601"/>
                </a:lnTo>
                <a:lnTo>
                  <a:pt x="119716" y="109185"/>
                </a:lnTo>
                <a:lnTo>
                  <a:pt x="119858" y="108873"/>
                </a:lnTo>
                <a:lnTo>
                  <a:pt x="120000" y="108457"/>
                </a:lnTo>
                <a:lnTo>
                  <a:pt x="120000" y="107937"/>
                </a:lnTo>
                <a:lnTo>
                  <a:pt x="120000" y="2287"/>
                </a:lnTo>
                <a:lnTo>
                  <a:pt x="120000" y="2287"/>
                </a:lnTo>
                <a:lnTo>
                  <a:pt x="120000" y="1767"/>
                </a:lnTo>
                <a:lnTo>
                  <a:pt x="119858" y="1351"/>
                </a:lnTo>
                <a:lnTo>
                  <a:pt x="119716" y="1039"/>
                </a:lnTo>
                <a:lnTo>
                  <a:pt x="119574" y="623"/>
                </a:lnTo>
                <a:lnTo>
                  <a:pt x="119290" y="415"/>
                </a:lnTo>
                <a:lnTo>
                  <a:pt x="119078" y="207"/>
                </a:lnTo>
                <a:lnTo>
                  <a:pt x="118794" y="0"/>
                </a:lnTo>
                <a:lnTo>
                  <a:pt x="118439" y="0"/>
                </a:lnTo>
                <a:lnTo>
                  <a:pt x="118439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6" sy="99996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1073150" y="446087"/>
            <a:ext cx="3547500" cy="161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2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4855632" y="446087"/>
            <a:ext cx="6252599" cy="541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11430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508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886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99999" marR="0" lvl="6" indent="-8219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885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821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body" idx="2"/>
          </p:nvPr>
        </p:nvSpPr>
        <p:spPr>
          <a:xfrm>
            <a:off x="1073150" y="2260738"/>
            <a:ext cx="3547500" cy="360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6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299" cy="490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0" y="0"/>
            <a:ext cx="12192000" cy="21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03616"/>
                </a:lnTo>
                <a:lnTo>
                  <a:pt x="19645" y="103616"/>
                </a:lnTo>
                <a:lnTo>
                  <a:pt x="23395" y="119302"/>
                </a:lnTo>
                <a:lnTo>
                  <a:pt x="23395" y="119302"/>
                </a:lnTo>
                <a:lnTo>
                  <a:pt x="23479" y="119477"/>
                </a:lnTo>
                <a:lnTo>
                  <a:pt x="23604" y="119738"/>
                </a:lnTo>
                <a:lnTo>
                  <a:pt x="23729" y="120000"/>
                </a:lnTo>
                <a:lnTo>
                  <a:pt x="23833" y="120000"/>
                </a:lnTo>
                <a:lnTo>
                  <a:pt x="23958" y="120000"/>
                </a:lnTo>
                <a:lnTo>
                  <a:pt x="24062" y="119738"/>
                </a:lnTo>
                <a:lnTo>
                  <a:pt x="24187" y="119477"/>
                </a:lnTo>
                <a:lnTo>
                  <a:pt x="24270" y="119302"/>
                </a:lnTo>
                <a:lnTo>
                  <a:pt x="28020" y="103616"/>
                </a:lnTo>
                <a:lnTo>
                  <a:pt x="120000" y="103616"/>
                </a:lnTo>
                <a:lnTo>
                  <a:pt x="12000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6" sy="99996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9" cy="97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6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299" cy="490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0" y="0"/>
            <a:ext cx="12192000" cy="5203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13117"/>
                </a:lnTo>
                <a:lnTo>
                  <a:pt x="100354" y="113117"/>
                </a:lnTo>
                <a:lnTo>
                  <a:pt x="96604" y="119707"/>
                </a:lnTo>
                <a:lnTo>
                  <a:pt x="96604" y="119707"/>
                </a:lnTo>
                <a:lnTo>
                  <a:pt x="96520" y="119780"/>
                </a:lnTo>
                <a:lnTo>
                  <a:pt x="96395" y="119890"/>
                </a:lnTo>
                <a:lnTo>
                  <a:pt x="96270" y="120000"/>
                </a:lnTo>
                <a:lnTo>
                  <a:pt x="96166" y="120000"/>
                </a:lnTo>
                <a:lnTo>
                  <a:pt x="96041" y="120000"/>
                </a:lnTo>
                <a:lnTo>
                  <a:pt x="95937" y="119890"/>
                </a:lnTo>
                <a:lnTo>
                  <a:pt x="95812" y="119780"/>
                </a:lnTo>
                <a:lnTo>
                  <a:pt x="95729" y="119707"/>
                </a:lnTo>
                <a:lnTo>
                  <a:pt x="91979" y="113117"/>
                </a:lnTo>
                <a:lnTo>
                  <a:pt x="0" y="113117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6" sy="99996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810000" y="2951396"/>
            <a:ext cx="10561499" cy="146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48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810000" y="5281201"/>
            <a:ext cx="10561499" cy="43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6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299" cy="490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0" y="0"/>
            <a:ext cx="12192000" cy="21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03616"/>
                </a:lnTo>
                <a:lnTo>
                  <a:pt x="19645" y="103616"/>
                </a:lnTo>
                <a:lnTo>
                  <a:pt x="23395" y="119302"/>
                </a:lnTo>
                <a:lnTo>
                  <a:pt x="23395" y="119302"/>
                </a:lnTo>
                <a:lnTo>
                  <a:pt x="23479" y="119477"/>
                </a:lnTo>
                <a:lnTo>
                  <a:pt x="23604" y="119738"/>
                </a:lnTo>
                <a:lnTo>
                  <a:pt x="23729" y="120000"/>
                </a:lnTo>
                <a:lnTo>
                  <a:pt x="23833" y="120000"/>
                </a:lnTo>
                <a:lnTo>
                  <a:pt x="23958" y="120000"/>
                </a:lnTo>
                <a:lnTo>
                  <a:pt x="24062" y="119738"/>
                </a:lnTo>
                <a:lnTo>
                  <a:pt x="24187" y="119477"/>
                </a:lnTo>
                <a:lnTo>
                  <a:pt x="24270" y="119302"/>
                </a:lnTo>
                <a:lnTo>
                  <a:pt x="28020" y="103616"/>
                </a:lnTo>
                <a:lnTo>
                  <a:pt x="120000" y="103616"/>
                </a:lnTo>
                <a:lnTo>
                  <a:pt x="12000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6" sy="99996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9" cy="97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818712" y="2222285"/>
            <a:ext cx="5185800" cy="363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11430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508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886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99999" marR="0" lvl="6" indent="-8219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885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821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body" idx="2"/>
          </p:nvPr>
        </p:nvSpPr>
        <p:spPr>
          <a:xfrm>
            <a:off x="6187414" y="2222285"/>
            <a:ext cx="5194500" cy="363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11430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508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886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99999" marR="0" lvl="6" indent="-8219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885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821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6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64" name="Shape 264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299" cy="490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0" y="0"/>
            <a:ext cx="12192000" cy="21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03616"/>
                </a:lnTo>
                <a:lnTo>
                  <a:pt x="19645" y="103616"/>
                </a:lnTo>
                <a:lnTo>
                  <a:pt x="23395" y="119302"/>
                </a:lnTo>
                <a:lnTo>
                  <a:pt x="23395" y="119302"/>
                </a:lnTo>
                <a:lnTo>
                  <a:pt x="23479" y="119477"/>
                </a:lnTo>
                <a:lnTo>
                  <a:pt x="23604" y="119738"/>
                </a:lnTo>
                <a:lnTo>
                  <a:pt x="23729" y="120000"/>
                </a:lnTo>
                <a:lnTo>
                  <a:pt x="23833" y="120000"/>
                </a:lnTo>
                <a:lnTo>
                  <a:pt x="23958" y="120000"/>
                </a:lnTo>
                <a:lnTo>
                  <a:pt x="24062" y="119738"/>
                </a:lnTo>
                <a:lnTo>
                  <a:pt x="24187" y="119477"/>
                </a:lnTo>
                <a:lnTo>
                  <a:pt x="24270" y="119302"/>
                </a:lnTo>
                <a:lnTo>
                  <a:pt x="28020" y="103616"/>
                </a:lnTo>
                <a:lnTo>
                  <a:pt x="120000" y="103616"/>
                </a:lnTo>
                <a:lnTo>
                  <a:pt x="12000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6" sy="99996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9" cy="97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814727" y="2174875"/>
            <a:ext cx="5190000" cy="57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body" idx="2"/>
          </p:nvPr>
        </p:nvSpPr>
        <p:spPr>
          <a:xfrm>
            <a:off x="814729" y="2751138"/>
            <a:ext cx="5190000" cy="310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1430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508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886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99999" marR="0" lvl="6" indent="-8219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885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821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71" name="Shape 271"/>
          <p:cNvSpPr txBox="1">
            <a:spLocks noGrp="1"/>
          </p:cNvSpPr>
          <p:nvPr>
            <p:ph type="body" idx="3"/>
          </p:nvPr>
        </p:nvSpPr>
        <p:spPr>
          <a:xfrm>
            <a:off x="6187414" y="2174875"/>
            <a:ext cx="5194500" cy="57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body" idx="4"/>
          </p:nvPr>
        </p:nvSpPr>
        <p:spPr>
          <a:xfrm>
            <a:off x="6187414" y="2751138"/>
            <a:ext cx="5194500" cy="310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1430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508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886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99999" marR="0" lvl="6" indent="-8219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885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821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73" name="Shape 273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6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74" name="Shape 274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299" cy="490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6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79" name="Shape 279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299" cy="490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814727" y="727522"/>
            <a:ext cx="4853099" cy="161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24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82" name="Shape 282"/>
          <p:cNvSpPr>
            <a:spLocks noGrp="1"/>
          </p:cNvSpPr>
          <p:nvPr>
            <p:ph type="pic" idx="2"/>
          </p:nvPr>
        </p:nvSpPr>
        <p:spPr>
          <a:xfrm>
            <a:off x="6098117" y="0"/>
            <a:ext cx="6093900" cy="6858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342900" marR="0" lvl="0" indent="-342900" algn="ctr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508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886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99999" marR="0" lvl="6" indent="-8219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885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821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814727" y="2344683"/>
            <a:ext cx="4853099" cy="351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dt" idx="10"/>
          </p:nvPr>
        </p:nvSpPr>
        <p:spPr>
          <a:xfrm>
            <a:off x="3885810" y="6041362"/>
            <a:ext cx="9767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ftr" idx="11"/>
          </p:nvPr>
        </p:nvSpPr>
        <p:spPr>
          <a:xfrm>
            <a:off x="590395" y="6041362"/>
            <a:ext cx="3295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4862689" y="5915887"/>
            <a:ext cx="1062299" cy="490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810000" y="4800600"/>
            <a:ext cx="10561499" cy="56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24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800600"/>
          </a:xfrm>
          <a:prstGeom prst="rect">
            <a:avLst/>
          </a:prstGeom>
          <a:noFill/>
          <a:ln w="9525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508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886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99999" marR="0" lvl="6" indent="-8219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885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821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810000" y="5367337"/>
            <a:ext cx="10561499" cy="49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6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299" cy="490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631697" y="1081454"/>
            <a:ext cx="6332400" cy="3239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39" y="0"/>
                </a:moveTo>
                <a:lnTo>
                  <a:pt x="1560" y="0"/>
                </a:lnTo>
                <a:lnTo>
                  <a:pt x="1560" y="0"/>
                </a:lnTo>
                <a:lnTo>
                  <a:pt x="1205" y="0"/>
                </a:lnTo>
                <a:lnTo>
                  <a:pt x="921" y="207"/>
                </a:lnTo>
                <a:lnTo>
                  <a:pt x="709" y="415"/>
                </a:lnTo>
                <a:lnTo>
                  <a:pt x="425" y="623"/>
                </a:lnTo>
                <a:lnTo>
                  <a:pt x="283" y="1039"/>
                </a:lnTo>
                <a:lnTo>
                  <a:pt x="141" y="1351"/>
                </a:lnTo>
                <a:lnTo>
                  <a:pt x="0" y="1767"/>
                </a:lnTo>
                <a:lnTo>
                  <a:pt x="0" y="2287"/>
                </a:lnTo>
                <a:lnTo>
                  <a:pt x="0" y="107937"/>
                </a:lnTo>
                <a:lnTo>
                  <a:pt x="0" y="107937"/>
                </a:lnTo>
                <a:lnTo>
                  <a:pt x="0" y="108457"/>
                </a:lnTo>
                <a:lnTo>
                  <a:pt x="141" y="108873"/>
                </a:lnTo>
                <a:lnTo>
                  <a:pt x="283" y="109185"/>
                </a:lnTo>
                <a:lnTo>
                  <a:pt x="425" y="109601"/>
                </a:lnTo>
                <a:lnTo>
                  <a:pt x="709" y="109809"/>
                </a:lnTo>
                <a:lnTo>
                  <a:pt x="921" y="110017"/>
                </a:lnTo>
                <a:lnTo>
                  <a:pt x="1205" y="110225"/>
                </a:lnTo>
                <a:lnTo>
                  <a:pt x="1560" y="110225"/>
                </a:lnTo>
                <a:lnTo>
                  <a:pt x="16808" y="110225"/>
                </a:lnTo>
                <a:lnTo>
                  <a:pt x="23049" y="119376"/>
                </a:lnTo>
                <a:lnTo>
                  <a:pt x="23049" y="119376"/>
                </a:lnTo>
                <a:lnTo>
                  <a:pt x="23262" y="119584"/>
                </a:lnTo>
                <a:lnTo>
                  <a:pt x="23546" y="119792"/>
                </a:lnTo>
                <a:lnTo>
                  <a:pt x="23829" y="120000"/>
                </a:lnTo>
                <a:lnTo>
                  <a:pt x="24113" y="120000"/>
                </a:lnTo>
                <a:lnTo>
                  <a:pt x="24397" y="120000"/>
                </a:lnTo>
                <a:lnTo>
                  <a:pt x="24680" y="119792"/>
                </a:lnTo>
                <a:lnTo>
                  <a:pt x="24964" y="119584"/>
                </a:lnTo>
                <a:lnTo>
                  <a:pt x="25177" y="119376"/>
                </a:lnTo>
                <a:lnTo>
                  <a:pt x="31418" y="110225"/>
                </a:lnTo>
                <a:lnTo>
                  <a:pt x="118439" y="110225"/>
                </a:lnTo>
                <a:lnTo>
                  <a:pt x="118439" y="110225"/>
                </a:lnTo>
                <a:lnTo>
                  <a:pt x="118794" y="110225"/>
                </a:lnTo>
                <a:lnTo>
                  <a:pt x="119078" y="110017"/>
                </a:lnTo>
                <a:lnTo>
                  <a:pt x="119290" y="109809"/>
                </a:lnTo>
                <a:lnTo>
                  <a:pt x="119574" y="109601"/>
                </a:lnTo>
                <a:lnTo>
                  <a:pt x="119716" y="109185"/>
                </a:lnTo>
                <a:lnTo>
                  <a:pt x="119858" y="108873"/>
                </a:lnTo>
                <a:lnTo>
                  <a:pt x="120000" y="108457"/>
                </a:lnTo>
                <a:lnTo>
                  <a:pt x="120000" y="107937"/>
                </a:lnTo>
                <a:lnTo>
                  <a:pt x="120000" y="2287"/>
                </a:lnTo>
                <a:lnTo>
                  <a:pt x="120000" y="2287"/>
                </a:lnTo>
                <a:lnTo>
                  <a:pt x="120000" y="1767"/>
                </a:lnTo>
                <a:lnTo>
                  <a:pt x="119858" y="1351"/>
                </a:lnTo>
                <a:lnTo>
                  <a:pt x="119716" y="1039"/>
                </a:lnTo>
                <a:lnTo>
                  <a:pt x="119574" y="623"/>
                </a:lnTo>
                <a:lnTo>
                  <a:pt x="119290" y="415"/>
                </a:lnTo>
                <a:lnTo>
                  <a:pt x="119078" y="207"/>
                </a:lnTo>
                <a:lnTo>
                  <a:pt x="118794" y="0"/>
                </a:lnTo>
                <a:lnTo>
                  <a:pt x="118439" y="0"/>
                </a:lnTo>
                <a:lnTo>
                  <a:pt x="118439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6" sy="99996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850983" y="1238500"/>
            <a:ext cx="5893799" cy="264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42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853190" y="4443680"/>
            <a:ext cx="5891699" cy="71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98" name="Shape 298"/>
          <p:cNvSpPr txBox="1">
            <a:spLocks noGrp="1"/>
          </p:cNvSpPr>
          <p:nvPr>
            <p:ph type="body" idx="2"/>
          </p:nvPr>
        </p:nvSpPr>
        <p:spPr>
          <a:xfrm>
            <a:off x="7574642" y="1081454"/>
            <a:ext cx="3809999" cy="407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508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886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99999" marR="0" lvl="6" indent="-8219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885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821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99" name="Shape 299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6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00" name="Shape 300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01" name="Shape 301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299" cy="490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12192000" cy="21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03616"/>
                </a:lnTo>
                <a:lnTo>
                  <a:pt x="19645" y="103616"/>
                </a:lnTo>
                <a:lnTo>
                  <a:pt x="23395" y="119302"/>
                </a:lnTo>
                <a:lnTo>
                  <a:pt x="23395" y="119302"/>
                </a:lnTo>
                <a:lnTo>
                  <a:pt x="23479" y="119477"/>
                </a:lnTo>
                <a:lnTo>
                  <a:pt x="23604" y="119738"/>
                </a:lnTo>
                <a:lnTo>
                  <a:pt x="23729" y="120000"/>
                </a:lnTo>
                <a:lnTo>
                  <a:pt x="23833" y="120000"/>
                </a:lnTo>
                <a:lnTo>
                  <a:pt x="23958" y="120000"/>
                </a:lnTo>
                <a:lnTo>
                  <a:pt x="24062" y="119738"/>
                </a:lnTo>
                <a:lnTo>
                  <a:pt x="24187" y="119477"/>
                </a:lnTo>
                <a:lnTo>
                  <a:pt x="24270" y="119302"/>
                </a:lnTo>
                <a:lnTo>
                  <a:pt x="28020" y="103616"/>
                </a:lnTo>
                <a:lnTo>
                  <a:pt x="120000" y="103616"/>
                </a:lnTo>
                <a:lnTo>
                  <a:pt x="12000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7" sy="99997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18712" y="2222286"/>
            <a:ext cx="5185800" cy="363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2860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3970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1648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99999" marR="0" lvl="6" indent="-158399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1647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1583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6187414" y="2222286"/>
            <a:ext cx="5194500" cy="363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2860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3970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1648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99999" marR="0" lvl="6" indent="-158399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1647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1583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/>
        </p:nvSpPr>
        <p:spPr>
          <a:xfrm>
            <a:off x="1140883" y="2286583"/>
            <a:ext cx="4895100" cy="2504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39" y="0"/>
                </a:moveTo>
                <a:lnTo>
                  <a:pt x="1560" y="0"/>
                </a:lnTo>
                <a:lnTo>
                  <a:pt x="1560" y="0"/>
                </a:lnTo>
                <a:lnTo>
                  <a:pt x="1205" y="0"/>
                </a:lnTo>
                <a:lnTo>
                  <a:pt x="921" y="207"/>
                </a:lnTo>
                <a:lnTo>
                  <a:pt x="709" y="415"/>
                </a:lnTo>
                <a:lnTo>
                  <a:pt x="425" y="623"/>
                </a:lnTo>
                <a:lnTo>
                  <a:pt x="283" y="1039"/>
                </a:lnTo>
                <a:lnTo>
                  <a:pt x="141" y="1351"/>
                </a:lnTo>
                <a:lnTo>
                  <a:pt x="0" y="1767"/>
                </a:lnTo>
                <a:lnTo>
                  <a:pt x="0" y="2287"/>
                </a:lnTo>
                <a:lnTo>
                  <a:pt x="0" y="107937"/>
                </a:lnTo>
                <a:lnTo>
                  <a:pt x="0" y="107937"/>
                </a:lnTo>
                <a:lnTo>
                  <a:pt x="0" y="108457"/>
                </a:lnTo>
                <a:lnTo>
                  <a:pt x="141" y="108873"/>
                </a:lnTo>
                <a:lnTo>
                  <a:pt x="283" y="109185"/>
                </a:lnTo>
                <a:lnTo>
                  <a:pt x="425" y="109601"/>
                </a:lnTo>
                <a:lnTo>
                  <a:pt x="709" y="109809"/>
                </a:lnTo>
                <a:lnTo>
                  <a:pt x="921" y="110017"/>
                </a:lnTo>
                <a:lnTo>
                  <a:pt x="1205" y="110225"/>
                </a:lnTo>
                <a:lnTo>
                  <a:pt x="1560" y="110225"/>
                </a:lnTo>
                <a:lnTo>
                  <a:pt x="16808" y="110225"/>
                </a:lnTo>
                <a:lnTo>
                  <a:pt x="23049" y="119376"/>
                </a:lnTo>
                <a:lnTo>
                  <a:pt x="23049" y="119376"/>
                </a:lnTo>
                <a:lnTo>
                  <a:pt x="23262" y="119584"/>
                </a:lnTo>
                <a:lnTo>
                  <a:pt x="23546" y="119792"/>
                </a:lnTo>
                <a:lnTo>
                  <a:pt x="23829" y="120000"/>
                </a:lnTo>
                <a:lnTo>
                  <a:pt x="24113" y="120000"/>
                </a:lnTo>
                <a:lnTo>
                  <a:pt x="24397" y="120000"/>
                </a:lnTo>
                <a:lnTo>
                  <a:pt x="24680" y="119792"/>
                </a:lnTo>
                <a:lnTo>
                  <a:pt x="24964" y="119584"/>
                </a:lnTo>
                <a:lnTo>
                  <a:pt x="25177" y="119376"/>
                </a:lnTo>
                <a:lnTo>
                  <a:pt x="31418" y="110225"/>
                </a:lnTo>
                <a:lnTo>
                  <a:pt x="118439" y="110225"/>
                </a:lnTo>
                <a:lnTo>
                  <a:pt x="118439" y="110225"/>
                </a:lnTo>
                <a:lnTo>
                  <a:pt x="118794" y="110225"/>
                </a:lnTo>
                <a:lnTo>
                  <a:pt x="119078" y="110017"/>
                </a:lnTo>
                <a:lnTo>
                  <a:pt x="119290" y="109809"/>
                </a:lnTo>
                <a:lnTo>
                  <a:pt x="119574" y="109601"/>
                </a:lnTo>
                <a:lnTo>
                  <a:pt x="119716" y="109185"/>
                </a:lnTo>
                <a:lnTo>
                  <a:pt x="119858" y="108873"/>
                </a:lnTo>
                <a:lnTo>
                  <a:pt x="120000" y="108457"/>
                </a:lnTo>
                <a:lnTo>
                  <a:pt x="120000" y="107937"/>
                </a:lnTo>
                <a:lnTo>
                  <a:pt x="120000" y="2287"/>
                </a:lnTo>
                <a:lnTo>
                  <a:pt x="120000" y="2287"/>
                </a:lnTo>
                <a:lnTo>
                  <a:pt x="120000" y="1767"/>
                </a:lnTo>
                <a:lnTo>
                  <a:pt x="119858" y="1351"/>
                </a:lnTo>
                <a:lnTo>
                  <a:pt x="119716" y="1039"/>
                </a:lnTo>
                <a:lnTo>
                  <a:pt x="119574" y="623"/>
                </a:lnTo>
                <a:lnTo>
                  <a:pt x="119290" y="415"/>
                </a:lnTo>
                <a:lnTo>
                  <a:pt x="119078" y="207"/>
                </a:lnTo>
                <a:lnTo>
                  <a:pt x="118794" y="0"/>
                </a:lnTo>
                <a:lnTo>
                  <a:pt x="118439" y="0"/>
                </a:lnTo>
                <a:lnTo>
                  <a:pt x="118439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6" sy="99996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1357087" y="2435957"/>
            <a:ext cx="4382400" cy="200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32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156000" y="2286000"/>
            <a:ext cx="4880399" cy="22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508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886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99999" marR="0" lvl="6" indent="-8219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885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821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06" name="Shape 306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6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07" name="Shape 307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299" cy="490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0" y="0"/>
            <a:ext cx="12192000" cy="21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03616"/>
                </a:lnTo>
                <a:lnTo>
                  <a:pt x="19645" y="103616"/>
                </a:lnTo>
                <a:lnTo>
                  <a:pt x="23395" y="119302"/>
                </a:lnTo>
                <a:lnTo>
                  <a:pt x="23395" y="119302"/>
                </a:lnTo>
                <a:lnTo>
                  <a:pt x="23479" y="119477"/>
                </a:lnTo>
                <a:lnTo>
                  <a:pt x="23604" y="119738"/>
                </a:lnTo>
                <a:lnTo>
                  <a:pt x="23729" y="120000"/>
                </a:lnTo>
                <a:lnTo>
                  <a:pt x="23833" y="120000"/>
                </a:lnTo>
                <a:lnTo>
                  <a:pt x="23958" y="120000"/>
                </a:lnTo>
                <a:lnTo>
                  <a:pt x="24062" y="119738"/>
                </a:lnTo>
                <a:lnTo>
                  <a:pt x="24187" y="119477"/>
                </a:lnTo>
                <a:lnTo>
                  <a:pt x="24270" y="119302"/>
                </a:lnTo>
                <a:lnTo>
                  <a:pt x="28020" y="103616"/>
                </a:lnTo>
                <a:lnTo>
                  <a:pt x="120000" y="103616"/>
                </a:lnTo>
                <a:lnTo>
                  <a:pt x="12000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6" sy="99996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9" cy="97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 rot="5400000">
            <a:off x="4254435" y="-1260049"/>
            <a:ext cx="3674399" cy="1056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1430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508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886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99999" marR="0" lvl="6" indent="-8219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885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821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13" name="Shape 313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6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14" name="Shape 314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15" name="Shape 315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299" cy="490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7669650" y="446089"/>
            <a:ext cx="4522200" cy="5414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27" y="0"/>
                </a:moveTo>
                <a:lnTo>
                  <a:pt x="7627" y="33250"/>
                </a:lnTo>
                <a:lnTo>
                  <a:pt x="333" y="38111"/>
                </a:lnTo>
                <a:lnTo>
                  <a:pt x="333" y="38111"/>
                </a:lnTo>
                <a:lnTo>
                  <a:pt x="250" y="38222"/>
                </a:lnTo>
                <a:lnTo>
                  <a:pt x="125" y="38388"/>
                </a:lnTo>
                <a:lnTo>
                  <a:pt x="0" y="38527"/>
                </a:lnTo>
                <a:lnTo>
                  <a:pt x="0" y="38694"/>
                </a:lnTo>
                <a:lnTo>
                  <a:pt x="0" y="38861"/>
                </a:lnTo>
                <a:lnTo>
                  <a:pt x="125" y="39000"/>
                </a:lnTo>
                <a:lnTo>
                  <a:pt x="250" y="39166"/>
                </a:lnTo>
                <a:lnTo>
                  <a:pt x="333" y="39277"/>
                </a:lnTo>
                <a:lnTo>
                  <a:pt x="7627" y="44138"/>
                </a:lnTo>
                <a:lnTo>
                  <a:pt x="7627" y="120000"/>
                </a:lnTo>
                <a:lnTo>
                  <a:pt x="119999" y="120000"/>
                </a:lnTo>
                <a:lnTo>
                  <a:pt x="119999" y="0"/>
                </a:lnTo>
                <a:lnTo>
                  <a:pt x="7627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6" sy="99996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 rot="5400000">
            <a:off x="6863531" y="1906169"/>
            <a:ext cx="5134799" cy="249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 rot="5400000">
            <a:off x="1408339" y="-152110"/>
            <a:ext cx="5414999" cy="661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1430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508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886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99999" marR="0" lvl="6" indent="-8219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885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821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20" name="Shape 320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6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21" name="Shape 321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299" cy="490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03616"/>
                </a:lnTo>
                <a:lnTo>
                  <a:pt x="19645" y="103616"/>
                </a:lnTo>
                <a:lnTo>
                  <a:pt x="23395" y="119302"/>
                </a:lnTo>
                <a:lnTo>
                  <a:pt x="23395" y="119302"/>
                </a:lnTo>
                <a:lnTo>
                  <a:pt x="23479" y="119477"/>
                </a:lnTo>
                <a:lnTo>
                  <a:pt x="23604" y="119738"/>
                </a:lnTo>
                <a:lnTo>
                  <a:pt x="23729" y="120000"/>
                </a:lnTo>
                <a:lnTo>
                  <a:pt x="23833" y="120000"/>
                </a:lnTo>
                <a:lnTo>
                  <a:pt x="23958" y="120000"/>
                </a:lnTo>
                <a:lnTo>
                  <a:pt x="24062" y="119738"/>
                </a:lnTo>
                <a:lnTo>
                  <a:pt x="24187" y="119477"/>
                </a:lnTo>
                <a:lnTo>
                  <a:pt x="24270" y="119302"/>
                </a:lnTo>
                <a:lnTo>
                  <a:pt x="28020" y="103616"/>
                </a:lnTo>
                <a:lnTo>
                  <a:pt x="120000" y="103616"/>
                </a:lnTo>
                <a:lnTo>
                  <a:pt x="12000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6" cy="97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818712" y="2222285"/>
            <a:ext cx="10554574" cy="36365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11430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508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886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800000" marR="0" lvl="6" indent="-82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885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821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33" name="Shape 333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34" name="Shape 334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/>
        </p:nvSpPr>
        <p:spPr>
          <a:xfrm>
            <a:off x="0" y="-3175"/>
            <a:ext cx="12192000" cy="52038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13117"/>
                </a:lnTo>
                <a:lnTo>
                  <a:pt x="19645" y="113117"/>
                </a:lnTo>
                <a:lnTo>
                  <a:pt x="23395" y="119707"/>
                </a:lnTo>
                <a:lnTo>
                  <a:pt x="23395" y="119707"/>
                </a:lnTo>
                <a:lnTo>
                  <a:pt x="23479" y="119780"/>
                </a:lnTo>
                <a:lnTo>
                  <a:pt x="23604" y="119890"/>
                </a:lnTo>
                <a:lnTo>
                  <a:pt x="23729" y="120000"/>
                </a:lnTo>
                <a:lnTo>
                  <a:pt x="23833" y="120000"/>
                </a:lnTo>
                <a:lnTo>
                  <a:pt x="23958" y="120000"/>
                </a:lnTo>
                <a:lnTo>
                  <a:pt x="24062" y="119890"/>
                </a:lnTo>
                <a:lnTo>
                  <a:pt x="24187" y="119780"/>
                </a:lnTo>
                <a:lnTo>
                  <a:pt x="24270" y="119707"/>
                </a:lnTo>
                <a:lnTo>
                  <a:pt x="28020" y="113117"/>
                </a:lnTo>
                <a:lnTo>
                  <a:pt x="120000" y="113117"/>
                </a:lnTo>
                <a:lnTo>
                  <a:pt x="12000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8" name="Shape 338"/>
          <p:cNvSpPr txBox="1">
            <a:spLocks noGrp="1"/>
          </p:cNvSpPr>
          <p:nvPr>
            <p:ph type="ctrTitle"/>
          </p:nvPr>
        </p:nvSpPr>
        <p:spPr>
          <a:xfrm>
            <a:off x="810000" y="1449145"/>
            <a:ext cx="10571999" cy="2971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54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39" name="Shape 339"/>
          <p:cNvSpPr txBox="1">
            <a:spLocks noGrp="1"/>
          </p:cNvSpPr>
          <p:nvPr>
            <p:ph type="subTitle" idx="1"/>
          </p:nvPr>
        </p:nvSpPr>
        <p:spPr>
          <a:xfrm>
            <a:off x="810000" y="5280846"/>
            <a:ext cx="10571999" cy="4349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40" name="Shape 340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41" name="Shape 341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42" name="Shape 342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0" y="0"/>
            <a:ext cx="12192000" cy="52038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13117"/>
                </a:lnTo>
                <a:lnTo>
                  <a:pt x="100354" y="113117"/>
                </a:lnTo>
                <a:lnTo>
                  <a:pt x="96604" y="119707"/>
                </a:lnTo>
                <a:lnTo>
                  <a:pt x="96604" y="119707"/>
                </a:lnTo>
                <a:lnTo>
                  <a:pt x="96520" y="119780"/>
                </a:lnTo>
                <a:lnTo>
                  <a:pt x="96395" y="119890"/>
                </a:lnTo>
                <a:lnTo>
                  <a:pt x="96270" y="120000"/>
                </a:lnTo>
                <a:lnTo>
                  <a:pt x="96166" y="120000"/>
                </a:lnTo>
                <a:lnTo>
                  <a:pt x="96041" y="120000"/>
                </a:lnTo>
                <a:lnTo>
                  <a:pt x="95937" y="119890"/>
                </a:lnTo>
                <a:lnTo>
                  <a:pt x="95812" y="119780"/>
                </a:lnTo>
                <a:lnTo>
                  <a:pt x="95729" y="119707"/>
                </a:lnTo>
                <a:lnTo>
                  <a:pt x="91979" y="113117"/>
                </a:lnTo>
                <a:lnTo>
                  <a:pt x="0" y="113117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48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47" name="Shape 347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48" name="Shape 34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49" name="Shape 349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03616"/>
                </a:lnTo>
                <a:lnTo>
                  <a:pt x="19645" y="103616"/>
                </a:lnTo>
                <a:lnTo>
                  <a:pt x="23395" y="119302"/>
                </a:lnTo>
                <a:lnTo>
                  <a:pt x="23395" y="119302"/>
                </a:lnTo>
                <a:lnTo>
                  <a:pt x="23479" y="119477"/>
                </a:lnTo>
                <a:lnTo>
                  <a:pt x="23604" y="119738"/>
                </a:lnTo>
                <a:lnTo>
                  <a:pt x="23729" y="120000"/>
                </a:lnTo>
                <a:lnTo>
                  <a:pt x="23833" y="120000"/>
                </a:lnTo>
                <a:lnTo>
                  <a:pt x="23958" y="120000"/>
                </a:lnTo>
                <a:lnTo>
                  <a:pt x="24062" y="119738"/>
                </a:lnTo>
                <a:lnTo>
                  <a:pt x="24187" y="119477"/>
                </a:lnTo>
                <a:lnTo>
                  <a:pt x="24270" y="119302"/>
                </a:lnTo>
                <a:lnTo>
                  <a:pt x="28020" y="103616"/>
                </a:lnTo>
                <a:lnTo>
                  <a:pt x="120000" y="103616"/>
                </a:lnTo>
                <a:lnTo>
                  <a:pt x="12000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6" cy="97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818712" y="2222285"/>
            <a:ext cx="5185873" cy="36387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11430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508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886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800000" marR="0" lvl="6" indent="-82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885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821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54" name="Shape 354"/>
          <p:cNvSpPr txBox="1">
            <a:spLocks noGrp="1"/>
          </p:cNvSpPr>
          <p:nvPr>
            <p:ph type="body" idx="2"/>
          </p:nvPr>
        </p:nvSpPr>
        <p:spPr>
          <a:xfrm>
            <a:off x="6187414" y="2222285"/>
            <a:ext cx="5194583" cy="36387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11430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508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886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800000" marR="0" lvl="6" indent="-82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885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821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55" name="Shape 355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56" name="Shape 35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57" name="Shape 357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03616"/>
                </a:lnTo>
                <a:lnTo>
                  <a:pt x="19645" y="103616"/>
                </a:lnTo>
                <a:lnTo>
                  <a:pt x="23395" y="119302"/>
                </a:lnTo>
                <a:lnTo>
                  <a:pt x="23395" y="119302"/>
                </a:lnTo>
                <a:lnTo>
                  <a:pt x="23479" y="119477"/>
                </a:lnTo>
                <a:lnTo>
                  <a:pt x="23604" y="119738"/>
                </a:lnTo>
                <a:lnTo>
                  <a:pt x="23729" y="120000"/>
                </a:lnTo>
                <a:lnTo>
                  <a:pt x="23833" y="120000"/>
                </a:lnTo>
                <a:lnTo>
                  <a:pt x="23958" y="120000"/>
                </a:lnTo>
                <a:lnTo>
                  <a:pt x="24062" y="119738"/>
                </a:lnTo>
                <a:lnTo>
                  <a:pt x="24187" y="119477"/>
                </a:lnTo>
                <a:lnTo>
                  <a:pt x="24270" y="119302"/>
                </a:lnTo>
                <a:lnTo>
                  <a:pt x="28020" y="103616"/>
                </a:lnTo>
                <a:lnTo>
                  <a:pt x="120000" y="103616"/>
                </a:lnTo>
                <a:lnTo>
                  <a:pt x="12000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6" cy="97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814727" y="2174875"/>
            <a:ext cx="5189857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62" name="Shape 362"/>
          <p:cNvSpPr txBox="1">
            <a:spLocks noGrp="1"/>
          </p:cNvSpPr>
          <p:nvPr>
            <p:ph type="body" idx="2"/>
          </p:nvPr>
        </p:nvSpPr>
        <p:spPr>
          <a:xfrm>
            <a:off x="814729" y="2751138"/>
            <a:ext cx="5189854" cy="31099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1430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508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886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800000" marR="0" lvl="6" indent="-82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885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821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63" name="Shape 363"/>
          <p:cNvSpPr txBox="1">
            <a:spLocks noGrp="1"/>
          </p:cNvSpPr>
          <p:nvPr>
            <p:ph type="body" idx="3"/>
          </p:nvPr>
        </p:nvSpPr>
        <p:spPr>
          <a:xfrm>
            <a:off x="6187414" y="2174875"/>
            <a:ext cx="5194583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body" idx="4"/>
          </p:nvPr>
        </p:nvSpPr>
        <p:spPr>
          <a:xfrm>
            <a:off x="6187414" y="2751138"/>
            <a:ext cx="5194583" cy="31099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1430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508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886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800000" marR="0" lvl="6" indent="-82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885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821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65" name="Shape 365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66" name="Shape 36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67" name="Shape 367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03616"/>
                </a:lnTo>
                <a:lnTo>
                  <a:pt x="19645" y="103616"/>
                </a:lnTo>
                <a:lnTo>
                  <a:pt x="23395" y="119302"/>
                </a:lnTo>
                <a:lnTo>
                  <a:pt x="23395" y="119302"/>
                </a:lnTo>
                <a:lnTo>
                  <a:pt x="23479" y="119477"/>
                </a:lnTo>
                <a:lnTo>
                  <a:pt x="23604" y="119738"/>
                </a:lnTo>
                <a:lnTo>
                  <a:pt x="23729" y="120000"/>
                </a:lnTo>
                <a:lnTo>
                  <a:pt x="23833" y="120000"/>
                </a:lnTo>
                <a:lnTo>
                  <a:pt x="23958" y="120000"/>
                </a:lnTo>
                <a:lnTo>
                  <a:pt x="24062" y="119738"/>
                </a:lnTo>
                <a:lnTo>
                  <a:pt x="24187" y="119477"/>
                </a:lnTo>
                <a:lnTo>
                  <a:pt x="24270" y="119302"/>
                </a:lnTo>
                <a:lnTo>
                  <a:pt x="28020" y="103616"/>
                </a:lnTo>
                <a:lnTo>
                  <a:pt x="120000" y="103616"/>
                </a:lnTo>
                <a:lnTo>
                  <a:pt x="12000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0" name="Shape 370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6" cy="97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1" name="Shape 371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72" name="Shape 372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76" name="Shape 37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77" name="Shape 377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12192000" cy="21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03616"/>
                </a:lnTo>
                <a:lnTo>
                  <a:pt x="19645" y="103616"/>
                </a:lnTo>
                <a:lnTo>
                  <a:pt x="23395" y="119302"/>
                </a:lnTo>
                <a:lnTo>
                  <a:pt x="23395" y="119302"/>
                </a:lnTo>
                <a:lnTo>
                  <a:pt x="23479" y="119477"/>
                </a:lnTo>
                <a:lnTo>
                  <a:pt x="23604" y="119738"/>
                </a:lnTo>
                <a:lnTo>
                  <a:pt x="23729" y="120000"/>
                </a:lnTo>
                <a:lnTo>
                  <a:pt x="23833" y="120000"/>
                </a:lnTo>
                <a:lnTo>
                  <a:pt x="23958" y="120000"/>
                </a:lnTo>
                <a:lnTo>
                  <a:pt x="24062" y="119738"/>
                </a:lnTo>
                <a:lnTo>
                  <a:pt x="24187" y="119477"/>
                </a:lnTo>
                <a:lnTo>
                  <a:pt x="24270" y="119302"/>
                </a:lnTo>
                <a:lnTo>
                  <a:pt x="28020" y="103616"/>
                </a:lnTo>
                <a:lnTo>
                  <a:pt x="120000" y="103616"/>
                </a:lnTo>
                <a:lnTo>
                  <a:pt x="12000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7" sy="99997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814727" y="2174875"/>
            <a:ext cx="5190000" cy="57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814729" y="2751138"/>
            <a:ext cx="5190000" cy="310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2860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3970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1648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99999" marR="0" lvl="6" indent="-158399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1647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1583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3"/>
          </p:nvPr>
        </p:nvSpPr>
        <p:spPr>
          <a:xfrm>
            <a:off x="6187414" y="2174875"/>
            <a:ext cx="5194500" cy="57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4"/>
          </p:nvPr>
        </p:nvSpPr>
        <p:spPr>
          <a:xfrm>
            <a:off x="6187414" y="2751138"/>
            <a:ext cx="5194500" cy="310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2860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3970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1648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99999" marR="0" lvl="6" indent="-158399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1647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1583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/>
        </p:nvSpPr>
        <p:spPr>
          <a:xfrm>
            <a:off x="1073150" y="446087"/>
            <a:ext cx="3547531" cy="18146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39" y="0"/>
                </a:moveTo>
                <a:lnTo>
                  <a:pt x="1560" y="0"/>
                </a:lnTo>
                <a:lnTo>
                  <a:pt x="1560" y="0"/>
                </a:lnTo>
                <a:lnTo>
                  <a:pt x="1205" y="0"/>
                </a:lnTo>
                <a:lnTo>
                  <a:pt x="921" y="207"/>
                </a:lnTo>
                <a:lnTo>
                  <a:pt x="709" y="415"/>
                </a:lnTo>
                <a:lnTo>
                  <a:pt x="425" y="623"/>
                </a:lnTo>
                <a:lnTo>
                  <a:pt x="283" y="1039"/>
                </a:lnTo>
                <a:lnTo>
                  <a:pt x="141" y="1351"/>
                </a:lnTo>
                <a:lnTo>
                  <a:pt x="0" y="1767"/>
                </a:lnTo>
                <a:lnTo>
                  <a:pt x="0" y="2287"/>
                </a:lnTo>
                <a:lnTo>
                  <a:pt x="0" y="107937"/>
                </a:lnTo>
                <a:lnTo>
                  <a:pt x="0" y="107937"/>
                </a:lnTo>
                <a:lnTo>
                  <a:pt x="0" y="108457"/>
                </a:lnTo>
                <a:lnTo>
                  <a:pt x="141" y="108873"/>
                </a:lnTo>
                <a:lnTo>
                  <a:pt x="283" y="109185"/>
                </a:lnTo>
                <a:lnTo>
                  <a:pt x="425" y="109601"/>
                </a:lnTo>
                <a:lnTo>
                  <a:pt x="709" y="109809"/>
                </a:lnTo>
                <a:lnTo>
                  <a:pt x="921" y="110017"/>
                </a:lnTo>
                <a:lnTo>
                  <a:pt x="1205" y="110225"/>
                </a:lnTo>
                <a:lnTo>
                  <a:pt x="1560" y="110225"/>
                </a:lnTo>
                <a:lnTo>
                  <a:pt x="16808" y="110225"/>
                </a:lnTo>
                <a:lnTo>
                  <a:pt x="23049" y="119376"/>
                </a:lnTo>
                <a:lnTo>
                  <a:pt x="23049" y="119376"/>
                </a:lnTo>
                <a:lnTo>
                  <a:pt x="23262" y="119584"/>
                </a:lnTo>
                <a:lnTo>
                  <a:pt x="23546" y="119792"/>
                </a:lnTo>
                <a:lnTo>
                  <a:pt x="23829" y="120000"/>
                </a:lnTo>
                <a:lnTo>
                  <a:pt x="24113" y="120000"/>
                </a:lnTo>
                <a:lnTo>
                  <a:pt x="24397" y="120000"/>
                </a:lnTo>
                <a:lnTo>
                  <a:pt x="24680" y="119792"/>
                </a:lnTo>
                <a:lnTo>
                  <a:pt x="24964" y="119584"/>
                </a:lnTo>
                <a:lnTo>
                  <a:pt x="25177" y="119376"/>
                </a:lnTo>
                <a:lnTo>
                  <a:pt x="31418" y="110225"/>
                </a:lnTo>
                <a:lnTo>
                  <a:pt x="118439" y="110225"/>
                </a:lnTo>
                <a:lnTo>
                  <a:pt x="118439" y="110225"/>
                </a:lnTo>
                <a:lnTo>
                  <a:pt x="118794" y="110225"/>
                </a:lnTo>
                <a:lnTo>
                  <a:pt x="119078" y="110017"/>
                </a:lnTo>
                <a:lnTo>
                  <a:pt x="119290" y="109809"/>
                </a:lnTo>
                <a:lnTo>
                  <a:pt x="119574" y="109601"/>
                </a:lnTo>
                <a:lnTo>
                  <a:pt x="119716" y="109185"/>
                </a:lnTo>
                <a:lnTo>
                  <a:pt x="119858" y="108873"/>
                </a:lnTo>
                <a:lnTo>
                  <a:pt x="120000" y="108457"/>
                </a:lnTo>
                <a:lnTo>
                  <a:pt x="120000" y="107937"/>
                </a:lnTo>
                <a:lnTo>
                  <a:pt x="120000" y="2287"/>
                </a:lnTo>
                <a:lnTo>
                  <a:pt x="120000" y="2287"/>
                </a:lnTo>
                <a:lnTo>
                  <a:pt x="120000" y="1767"/>
                </a:lnTo>
                <a:lnTo>
                  <a:pt x="119858" y="1351"/>
                </a:lnTo>
                <a:lnTo>
                  <a:pt x="119716" y="1039"/>
                </a:lnTo>
                <a:lnTo>
                  <a:pt x="119574" y="623"/>
                </a:lnTo>
                <a:lnTo>
                  <a:pt x="119290" y="415"/>
                </a:lnTo>
                <a:lnTo>
                  <a:pt x="119078" y="207"/>
                </a:lnTo>
                <a:lnTo>
                  <a:pt x="118794" y="0"/>
                </a:lnTo>
                <a:lnTo>
                  <a:pt x="118439" y="0"/>
                </a:lnTo>
                <a:lnTo>
                  <a:pt x="118439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1073150" y="446087"/>
            <a:ext cx="3547531" cy="16183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2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4855632" y="446087"/>
            <a:ext cx="6252633" cy="5414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11430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508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886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800000" marR="0" lvl="6" indent="-82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885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821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82" name="Shape 382"/>
          <p:cNvSpPr txBox="1">
            <a:spLocks noGrp="1"/>
          </p:cNvSpPr>
          <p:nvPr>
            <p:ph type="body" idx="2"/>
          </p:nvPr>
        </p:nvSpPr>
        <p:spPr>
          <a:xfrm>
            <a:off x="1073150" y="2260738"/>
            <a:ext cx="3547531" cy="36003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83" name="Shape 383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85" name="Shape 385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title"/>
          </p:nvPr>
        </p:nvSpPr>
        <p:spPr>
          <a:xfrm>
            <a:off x="814727" y="727522"/>
            <a:ext cx="4852988" cy="16171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24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88" name="Shape 388"/>
          <p:cNvSpPr>
            <a:spLocks noGrp="1"/>
          </p:cNvSpPr>
          <p:nvPr>
            <p:ph type="pic" idx="2"/>
          </p:nvPr>
        </p:nvSpPr>
        <p:spPr>
          <a:xfrm>
            <a:off x="6098117" y="0"/>
            <a:ext cx="6093883" cy="6858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342900" marR="0" lvl="0" indent="-342900" algn="ctr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508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886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800000" marR="0" lvl="6" indent="-82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885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821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814727" y="2344683"/>
            <a:ext cx="4852988" cy="3516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90" name="Shape 390"/>
          <p:cNvSpPr txBox="1">
            <a:spLocks noGrp="1"/>
          </p:cNvSpPr>
          <p:nvPr>
            <p:ph type="dt" idx="10"/>
          </p:nvPr>
        </p:nvSpPr>
        <p:spPr>
          <a:xfrm>
            <a:off x="3885810" y="6041362"/>
            <a:ext cx="97687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91" name="Shape 391"/>
          <p:cNvSpPr txBox="1">
            <a:spLocks noGrp="1"/>
          </p:cNvSpPr>
          <p:nvPr>
            <p:ph type="ftr" idx="11"/>
          </p:nvPr>
        </p:nvSpPr>
        <p:spPr>
          <a:xfrm>
            <a:off x="590395" y="6041362"/>
            <a:ext cx="3295413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92" name="Shape 392"/>
          <p:cNvSpPr txBox="1">
            <a:spLocks noGrp="1"/>
          </p:cNvSpPr>
          <p:nvPr>
            <p:ph type="sldNum" idx="12"/>
          </p:nvPr>
        </p:nvSpPr>
        <p:spPr>
          <a:xfrm>
            <a:off x="4862689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810000" y="4800600"/>
            <a:ext cx="10561418" cy="566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24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5" name="Shape 39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800600"/>
          </a:xfrm>
          <a:prstGeom prst="rect">
            <a:avLst/>
          </a:prstGeom>
          <a:noFill/>
          <a:ln w="9525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508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886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800000" marR="0" lvl="6" indent="-82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885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821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810000" y="5367337"/>
            <a:ext cx="10561418" cy="4937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97" name="Shape 397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98" name="Shape 39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99" name="Shape 399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/>
        </p:nvSpPr>
        <p:spPr>
          <a:xfrm>
            <a:off x="631697" y="1081454"/>
            <a:ext cx="6332415" cy="32391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39" y="0"/>
                </a:moveTo>
                <a:lnTo>
                  <a:pt x="1560" y="0"/>
                </a:lnTo>
                <a:lnTo>
                  <a:pt x="1560" y="0"/>
                </a:lnTo>
                <a:lnTo>
                  <a:pt x="1205" y="0"/>
                </a:lnTo>
                <a:lnTo>
                  <a:pt x="921" y="207"/>
                </a:lnTo>
                <a:lnTo>
                  <a:pt x="709" y="415"/>
                </a:lnTo>
                <a:lnTo>
                  <a:pt x="425" y="623"/>
                </a:lnTo>
                <a:lnTo>
                  <a:pt x="283" y="1039"/>
                </a:lnTo>
                <a:lnTo>
                  <a:pt x="141" y="1351"/>
                </a:lnTo>
                <a:lnTo>
                  <a:pt x="0" y="1767"/>
                </a:lnTo>
                <a:lnTo>
                  <a:pt x="0" y="2287"/>
                </a:lnTo>
                <a:lnTo>
                  <a:pt x="0" y="107937"/>
                </a:lnTo>
                <a:lnTo>
                  <a:pt x="0" y="107937"/>
                </a:lnTo>
                <a:lnTo>
                  <a:pt x="0" y="108457"/>
                </a:lnTo>
                <a:lnTo>
                  <a:pt x="141" y="108873"/>
                </a:lnTo>
                <a:lnTo>
                  <a:pt x="283" y="109185"/>
                </a:lnTo>
                <a:lnTo>
                  <a:pt x="425" y="109601"/>
                </a:lnTo>
                <a:lnTo>
                  <a:pt x="709" y="109809"/>
                </a:lnTo>
                <a:lnTo>
                  <a:pt x="921" y="110017"/>
                </a:lnTo>
                <a:lnTo>
                  <a:pt x="1205" y="110225"/>
                </a:lnTo>
                <a:lnTo>
                  <a:pt x="1560" y="110225"/>
                </a:lnTo>
                <a:lnTo>
                  <a:pt x="16808" y="110225"/>
                </a:lnTo>
                <a:lnTo>
                  <a:pt x="23049" y="119376"/>
                </a:lnTo>
                <a:lnTo>
                  <a:pt x="23049" y="119376"/>
                </a:lnTo>
                <a:lnTo>
                  <a:pt x="23262" y="119584"/>
                </a:lnTo>
                <a:lnTo>
                  <a:pt x="23546" y="119792"/>
                </a:lnTo>
                <a:lnTo>
                  <a:pt x="23829" y="120000"/>
                </a:lnTo>
                <a:lnTo>
                  <a:pt x="24113" y="120000"/>
                </a:lnTo>
                <a:lnTo>
                  <a:pt x="24397" y="120000"/>
                </a:lnTo>
                <a:lnTo>
                  <a:pt x="24680" y="119792"/>
                </a:lnTo>
                <a:lnTo>
                  <a:pt x="24964" y="119584"/>
                </a:lnTo>
                <a:lnTo>
                  <a:pt x="25177" y="119376"/>
                </a:lnTo>
                <a:lnTo>
                  <a:pt x="31418" y="110225"/>
                </a:lnTo>
                <a:lnTo>
                  <a:pt x="118439" y="110225"/>
                </a:lnTo>
                <a:lnTo>
                  <a:pt x="118439" y="110225"/>
                </a:lnTo>
                <a:lnTo>
                  <a:pt x="118794" y="110225"/>
                </a:lnTo>
                <a:lnTo>
                  <a:pt x="119078" y="110017"/>
                </a:lnTo>
                <a:lnTo>
                  <a:pt x="119290" y="109809"/>
                </a:lnTo>
                <a:lnTo>
                  <a:pt x="119574" y="109601"/>
                </a:lnTo>
                <a:lnTo>
                  <a:pt x="119716" y="109185"/>
                </a:lnTo>
                <a:lnTo>
                  <a:pt x="119858" y="108873"/>
                </a:lnTo>
                <a:lnTo>
                  <a:pt x="120000" y="108457"/>
                </a:lnTo>
                <a:lnTo>
                  <a:pt x="120000" y="107937"/>
                </a:lnTo>
                <a:lnTo>
                  <a:pt x="120000" y="2287"/>
                </a:lnTo>
                <a:lnTo>
                  <a:pt x="120000" y="2287"/>
                </a:lnTo>
                <a:lnTo>
                  <a:pt x="120000" y="1767"/>
                </a:lnTo>
                <a:lnTo>
                  <a:pt x="119858" y="1351"/>
                </a:lnTo>
                <a:lnTo>
                  <a:pt x="119716" y="1039"/>
                </a:lnTo>
                <a:lnTo>
                  <a:pt x="119574" y="623"/>
                </a:lnTo>
                <a:lnTo>
                  <a:pt x="119290" y="415"/>
                </a:lnTo>
                <a:lnTo>
                  <a:pt x="119078" y="207"/>
                </a:lnTo>
                <a:lnTo>
                  <a:pt x="118794" y="0"/>
                </a:lnTo>
                <a:lnTo>
                  <a:pt x="118439" y="0"/>
                </a:lnTo>
                <a:lnTo>
                  <a:pt x="118439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850983" y="1238500"/>
            <a:ext cx="5893838" cy="26459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42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853190" y="4443680"/>
            <a:ext cx="5891634" cy="713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04" name="Shape 404"/>
          <p:cNvSpPr txBox="1">
            <a:spLocks noGrp="1"/>
          </p:cNvSpPr>
          <p:nvPr>
            <p:ph type="body" idx="2"/>
          </p:nvPr>
        </p:nvSpPr>
        <p:spPr>
          <a:xfrm>
            <a:off x="7574642" y="1081454"/>
            <a:ext cx="3810001" cy="40754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508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886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800000" marR="0" lvl="6" indent="-82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885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821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05" name="Shape 405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06" name="Shape 40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07" name="Shape 407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/>
        </p:nvSpPr>
        <p:spPr>
          <a:xfrm>
            <a:off x="1140883" y="2286583"/>
            <a:ext cx="4895115" cy="250397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39" y="0"/>
                </a:moveTo>
                <a:lnTo>
                  <a:pt x="1560" y="0"/>
                </a:lnTo>
                <a:lnTo>
                  <a:pt x="1560" y="0"/>
                </a:lnTo>
                <a:lnTo>
                  <a:pt x="1205" y="0"/>
                </a:lnTo>
                <a:lnTo>
                  <a:pt x="921" y="207"/>
                </a:lnTo>
                <a:lnTo>
                  <a:pt x="709" y="415"/>
                </a:lnTo>
                <a:lnTo>
                  <a:pt x="425" y="623"/>
                </a:lnTo>
                <a:lnTo>
                  <a:pt x="283" y="1039"/>
                </a:lnTo>
                <a:lnTo>
                  <a:pt x="141" y="1351"/>
                </a:lnTo>
                <a:lnTo>
                  <a:pt x="0" y="1767"/>
                </a:lnTo>
                <a:lnTo>
                  <a:pt x="0" y="2287"/>
                </a:lnTo>
                <a:lnTo>
                  <a:pt x="0" y="107937"/>
                </a:lnTo>
                <a:lnTo>
                  <a:pt x="0" y="107937"/>
                </a:lnTo>
                <a:lnTo>
                  <a:pt x="0" y="108457"/>
                </a:lnTo>
                <a:lnTo>
                  <a:pt x="141" y="108873"/>
                </a:lnTo>
                <a:lnTo>
                  <a:pt x="283" y="109185"/>
                </a:lnTo>
                <a:lnTo>
                  <a:pt x="425" y="109601"/>
                </a:lnTo>
                <a:lnTo>
                  <a:pt x="709" y="109809"/>
                </a:lnTo>
                <a:lnTo>
                  <a:pt x="921" y="110017"/>
                </a:lnTo>
                <a:lnTo>
                  <a:pt x="1205" y="110225"/>
                </a:lnTo>
                <a:lnTo>
                  <a:pt x="1560" y="110225"/>
                </a:lnTo>
                <a:lnTo>
                  <a:pt x="16808" y="110225"/>
                </a:lnTo>
                <a:lnTo>
                  <a:pt x="23049" y="119376"/>
                </a:lnTo>
                <a:lnTo>
                  <a:pt x="23049" y="119376"/>
                </a:lnTo>
                <a:lnTo>
                  <a:pt x="23262" y="119584"/>
                </a:lnTo>
                <a:lnTo>
                  <a:pt x="23546" y="119792"/>
                </a:lnTo>
                <a:lnTo>
                  <a:pt x="23829" y="120000"/>
                </a:lnTo>
                <a:lnTo>
                  <a:pt x="24113" y="120000"/>
                </a:lnTo>
                <a:lnTo>
                  <a:pt x="24397" y="120000"/>
                </a:lnTo>
                <a:lnTo>
                  <a:pt x="24680" y="119792"/>
                </a:lnTo>
                <a:lnTo>
                  <a:pt x="24964" y="119584"/>
                </a:lnTo>
                <a:lnTo>
                  <a:pt x="25177" y="119376"/>
                </a:lnTo>
                <a:lnTo>
                  <a:pt x="31418" y="110225"/>
                </a:lnTo>
                <a:lnTo>
                  <a:pt x="118439" y="110225"/>
                </a:lnTo>
                <a:lnTo>
                  <a:pt x="118439" y="110225"/>
                </a:lnTo>
                <a:lnTo>
                  <a:pt x="118794" y="110225"/>
                </a:lnTo>
                <a:lnTo>
                  <a:pt x="119078" y="110017"/>
                </a:lnTo>
                <a:lnTo>
                  <a:pt x="119290" y="109809"/>
                </a:lnTo>
                <a:lnTo>
                  <a:pt x="119574" y="109601"/>
                </a:lnTo>
                <a:lnTo>
                  <a:pt x="119716" y="109185"/>
                </a:lnTo>
                <a:lnTo>
                  <a:pt x="119858" y="108873"/>
                </a:lnTo>
                <a:lnTo>
                  <a:pt x="120000" y="108457"/>
                </a:lnTo>
                <a:lnTo>
                  <a:pt x="120000" y="107937"/>
                </a:lnTo>
                <a:lnTo>
                  <a:pt x="120000" y="2287"/>
                </a:lnTo>
                <a:lnTo>
                  <a:pt x="120000" y="2287"/>
                </a:lnTo>
                <a:lnTo>
                  <a:pt x="120000" y="1767"/>
                </a:lnTo>
                <a:lnTo>
                  <a:pt x="119858" y="1351"/>
                </a:lnTo>
                <a:lnTo>
                  <a:pt x="119716" y="1039"/>
                </a:lnTo>
                <a:lnTo>
                  <a:pt x="119574" y="623"/>
                </a:lnTo>
                <a:lnTo>
                  <a:pt x="119290" y="415"/>
                </a:lnTo>
                <a:lnTo>
                  <a:pt x="119078" y="207"/>
                </a:lnTo>
                <a:lnTo>
                  <a:pt x="118794" y="0"/>
                </a:lnTo>
                <a:lnTo>
                  <a:pt x="118439" y="0"/>
                </a:lnTo>
                <a:lnTo>
                  <a:pt x="118439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1357087" y="2435957"/>
            <a:ext cx="4382521" cy="20077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32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156000" y="2286000"/>
            <a:ext cx="4880300" cy="2295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508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886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800000" marR="0" lvl="6" indent="-82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885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821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12" name="Shape 412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13" name="Shape 413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14" name="Shape 414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03616"/>
                </a:lnTo>
                <a:lnTo>
                  <a:pt x="19645" y="103616"/>
                </a:lnTo>
                <a:lnTo>
                  <a:pt x="23395" y="119302"/>
                </a:lnTo>
                <a:lnTo>
                  <a:pt x="23395" y="119302"/>
                </a:lnTo>
                <a:lnTo>
                  <a:pt x="23479" y="119477"/>
                </a:lnTo>
                <a:lnTo>
                  <a:pt x="23604" y="119738"/>
                </a:lnTo>
                <a:lnTo>
                  <a:pt x="23729" y="120000"/>
                </a:lnTo>
                <a:lnTo>
                  <a:pt x="23833" y="120000"/>
                </a:lnTo>
                <a:lnTo>
                  <a:pt x="23958" y="120000"/>
                </a:lnTo>
                <a:lnTo>
                  <a:pt x="24062" y="119738"/>
                </a:lnTo>
                <a:lnTo>
                  <a:pt x="24187" y="119477"/>
                </a:lnTo>
                <a:lnTo>
                  <a:pt x="24270" y="119302"/>
                </a:lnTo>
                <a:lnTo>
                  <a:pt x="28020" y="103616"/>
                </a:lnTo>
                <a:lnTo>
                  <a:pt x="120000" y="103616"/>
                </a:lnTo>
                <a:lnTo>
                  <a:pt x="12000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7" name="Shape 417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6" cy="97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 rot="5400000">
            <a:off x="4254444" y="-1260043"/>
            <a:ext cx="3674397" cy="105632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1430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508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886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800000" marR="0" lvl="6" indent="-82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885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821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19" name="Shape 419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20" name="Shape 420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21" name="Shape 421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/>
        </p:nvSpPr>
        <p:spPr>
          <a:xfrm>
            <a:off x="7669650" y="446089"/>
            <a:ext cx="4522348" cy="541496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27" y="0"/>
                </a:moveTo>
                <a:lnTo>
                  <a:pt x="7627" y="33250"/>
                </a:lnTo>
                <a:lnTo>
                  <a:pt x="333" y="38111"/>
                </a:lnTo>
                <a:lnTo>
                  <a:pt x="333" y="38111"/>
                </a:lnTo>
                <a:lnTo>
                  <a:pt x="250" y="38222"/>
                </a:lnTo>
                <a:lnTo>
                  <a:pt x="125" y="38388"/>
                </a:lnTo>
                <a:lnTo>
                  <a:pt x="0" y="38527"/>
                </a:lnTo>
                <a:lnTo>
                  <a:pt x="0" y="38694"/>
                </a:lnTo>
                <a:lnTo>
                  <a:pt x="0" y="38861"/>
                </a:lnTo>
                <a:lnTo>
                  <a:pt x="125" y="39000"/>
                </a:lnTo>
                <a:lnTo>
                  <a:pt x="250" y="39166"/>
                </a:lnTo>
                <a:lnTo>
                  <a:pt x="333" y="39277"/>
                </a:lnTo>
                <a:lnTo>
                  <a:pt x="7627" y="44138"/>
                </a:lnTo>
                <a:lnTo>
                  <a:pt x="7627" y="120000"/>
                </a:lnTo>
                <a:lnTo>
                  <a:pt x="119999" y="120000"/>
                </a:lnTo>
                <a:lnTo>
                  <a:pt x="119999" y="0"/>
                </a:lnTo>
                <a:lnTo>
                  <a:pt x="7627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4" name="Shape 424"/>
          <p:cNvSpPr txBox="1">
            <a:spLocks noGrp="1"/>
          </p:cNvSpPr>
          <p:nvPr>
            <p:ph type="title"/>
          </p:nvPr>
        </p:nvSpPr>
        <p:spPr>
          <a:xfrm rot="5400000">
            <a:off x="6863535" y="1906174"/>
            <a:ext cx="5134798" cy="24947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 rot="5400000">
            <a:off x="1408289" y="-152200"/>
            <a:ext cx="5414960" cy="66115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1430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508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886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800000" marR="0" lvl="6" indent="-82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885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821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26" name="Shape 426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27" name="Shape 427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28" name="Shape 428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12192000" cy="21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03616"/>
                </a:lnTo>
                <a:lnTo>
                  <a:pt x="19645" y="103616"/>
                </a:lnTo>
                <a:lnTo>
                  <a:pt x="23395" y="119302"/>
                </a:lnTo>
                <a:lnTo>
                  <a:pt x="23395" y="119302"/>
                </a:lnTo>
                <a:lnTo>
                  <a:pt x="23479" y="119477"/>
                </a:lnTo>
                <a:lnTo>
                  <a:pt x="23604" y="119738"/>
                </a:lnTo>
                <a:lnTo>
                  <a:pt x="23729" y="120000"/>
                </a:lnTo>
                <a:lnTo>
                  <a:pt x="23833" y="120000"/>
                </a:lnTo>
                <a:lnTo>
                  <a:pt x="23958" y="120000"/>
                </a:lnTo>
                <a:lnTo>
                  <a:pt x="24062" y="119738"/>
                </a:lnTo>
                <a:lnTo>
                  <a:pt x="24187" y="119477"/>
                </a:lnTo>
                <a:lnTo>
                  <a:pt x="24270" y="119302"/>
                </a:lnTo>
                <a:lnTo>
                  <a:pt x="28020" y="103616"/>
                </a:lnTo>
                <a:lnTo>
                  <a:pt x="120000" y="103616"/>
                </a:lnTo>
                <a:lnTo>
                  <a:pt x="12000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7" sy="99997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1073150" y="446087"/>
            <a:ext cx="3547500" cy="1814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39" y="0"/>
                </a:moveTo>
                <a:lnTo>
                  <a:pt x="1560" y="0"/>
                </a:lnTo>
                <a:lnTo>
                  <a:pt x="1560" y="0"/>
                </a:lnTo>
                <a:lnTo>
                  <a:pt x="1205" y="0"/>
                </a:lnTo>
                <a:lnTo>
                  <a:pt x="921" y="207"/>
                </a:lnTo>
                <a:lnTo>
                  <a:pt x="709" y="415"/>
                </a:lnTo>
                <a:lnTo>
                  <a:pt x="425" y="623"/>
                </a:lnTo>
                <a:lnTo>
                  <a:pt x="283" y="1039"/>
                </a:lnTo>
                <a:lnTo>
                  <a:pt x="141" y="1351"/>
                </a:lnTo>
                <a:lnTo>
                  <a:pt x="0" y="1767"/>
                </a:lnTo>
                <a:lnTo>
                  <a:pt x="0" y="2287"/>
                </a:lnTo>
                <a:lnTo>
                  <a:pt x="0" y="107937"/>
                </a:lnTo>
                <a:lnTo>
                  <a:pt x="0" y="107937"/>
                </a:lnTo>
                <a:lnTo>
                  <a:pt x="0" y="108457"/>
                </a:lnTo>
                <a:lnTo>
                  <a:pt x="141" y="108873"/>
                </a:lnTo>
                <a:lnTo>
                  <a:pt x="283" y="109185"/>
                </a:lnTo>
                <a:lnTo>
                  <a:pt x="425" y="109601"/>
                </a:lnTo>
                <a:lnTo>
                  <a:pt x="709" y="109809"/>
                </a:lnTo>
                <a:lnTo>
                  <a:pt x="921" y="110017"/>
                </a:lnTo>
                <a:lnTo>
                  <a:pt x="1205" y="110225"/>
                </a:lnTo>
                <a:lnTo>
                  <a:pt x="1560" y="110225"/>
                </a:lnTo>
                <a:lnTo>
                  <a:pt x="16808" y="110225"/>
                </a:lnTo>
                <a:lnTo>
                  <a:pt x="23049" y="119376"/>
                </a:lnTo>
                <a:lnTo>
                  <a:pt x="23049" y="119376"/>
                </a:lnTo>
                <a:lnTo>
                  <a:pt x="23262" y="119584"/>
                </a:lnTo>
                <a:lnTo>
                  <a:pt x="23546" y="119792"/>
                </a:lnTo>
                <a:lnTo>
                  <a:pt x="23829" y="120000"/>
                </a:lnTo>
                <a:lnTo>
                  <a:pt x="24113" y="120000"/>
                </a:lnTo>
                <a:lnTo>
                  <a:pt x="24397" y="120000"/>
                </a:lnTo>
                <a:lnTo>
                  <a:pt x="24680" y="119792"/>
                </a:lnTo>
                <a:lnTo>
                  <a:pt x="24964" y="119584"/>
                </a:lnTo>
                <a:lnTo>
                  <a:pt x="25177" y="119376"/>
                </a:lnTo>
                <a:lnTo>
                  <a:pt x="31418" y="110225"/>
                </a:lnTo>
                <a:lnTo>
                  <a:pt x="118439" y="110225"/>
                </a:lnTo>
                <a:lnTo>
                  <a:pt x="118439" y="110225"/>
                </a:lnTo>
                <a:lnTo>
                  <a:pt x="118794" y="110225"/>
                </a:lnTo>
                <a:lnTo>
                  <a:pt x="119078" y="110017"/>
                </a:lnTo>
                <a:lnTo>
                  <a:pt x="119290" y="109809"/>
                </a:lnTo>
                <a:lnTo>
                  <a:pt x="119574" y="109601"/>
                </a:lnTo>
                <a:lnTo>
                  <a:pt x="119716" y="109185"/>
                </a:lnTo>
                <a:lnTo>
                  <a:pt x="119858" y="108873"/>
                </a:lnTo>
                <a:lnTo>
                  <a:pt x="120000" y="108457"/>
                </a:lnTo>
                <a:lnTo>
                  <a:pt x="120000" y="107937"/>
                </a:lnTo>
                <a:lnTo>
                  <a:pt x="120000" y="2287"/>
                </a:lnTo>
                <a:lnTo>
                  <a:pt x="120000" y="2287"/>
                </a:lnTo>
                <a:lnTo>
                  <a:pt x="120000" y="1767"/>
                </a:lnTo>
                <a:lnTo>
                  <a:pt x="119858" y="1351"/>
                </a:lnTo>
                <a:lnTo>
                  <a:pt x="119716" y="1039"/>
                </a:lnTo>
                <a:lnTo>
                  <a:pt x="119574" y="623"/>
                </a:lnTo>
                <a:lnTo>
                  <a:pt x="119290" y="415"/>
                </a:lnTo>
                <a:lnTo>
                  <a:pt x="119078" y="207"/>
                </a:lnTo>
                <a:lnTo>
                  <a:pt x="118794" y="0"/>
                </a:lnTo>
                <a:lnTo>
                  <a:pt x="118439" y="0"/>
                </a:lnTo>
                <a:lnTo>
                  <a:pt x="118439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7" sy="99997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073150" y="446087"/>
            <a:ext cx="3547500" cy="161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2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855632" y="446087"/>
            <a:ext cx="6252600" cy="541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2860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3970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1648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99999" marR="0" lvl="6" indent="-158399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1647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1583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1073150" y="2260738"/>
            <a:ext cx="3547500" cy="36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14727" y="727522"/>
            <a:ext cx="4853100" cy="161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24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pic" idx="2"/>
          </p:nvPr>
        </p:nvSpPr>
        <p:spPr>
          <a:xfrm>
            <a:off x="6098117" y="0"/>
            <a:ext cx="6093900" cy="6858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342900" marR="0" lvl="0" indent="-342900" algn="ctr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3970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1648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99999" marR="0" lvl="6" indent="-158399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1647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1583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814727" y="2344683"/>
            <a:ext cx="4853100" cy="351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3885810" y="6041362"/>
            <a:ext cx="9768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590395" y="6041362"/>
            <a:ext cx="32955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4862689" y="5915887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10000" y="2184400"/>
            <a:ext cx="10563300" cy="36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2860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3970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1648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99999" marR="0" lvl="6" indent="-158399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1647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1583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7" cy="97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810000" y="2184400"/>
            <a:ext cx="10563285" cy="36743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28600" algn="l" rtl="0"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84150" algn="l" rtl="0"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39700" algn="l" rtl="0"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1648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800000" marR="0" lvl="6" indent="-1584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1647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158300" algn="l" rtl="0"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9" cy="97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810000" y="2184400"/>
            <a:ext cx="10563300" cy="367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11430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508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886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99999" marR="0" lvl="6" indent="-8219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885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821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6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299" cy="490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6" cy="97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40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810000" y="2184400"/>
            <a:ext cx="10563285" cy="36743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11430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825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508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886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800000" marR="0" lvl="6" indent="-822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885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821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26" name="Shape 32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1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27" name="Shape 327"/>
          <p:cNvSpPr txBox="1">
            <a:spLocks noGrp="1"/>
          </p:cNvSpPr>
          <p:nvPr>
            <p:ph type="dt" idx="10"/>
          </p:nvPr>
        </p:nvSpPr>
        <p:spPr>
          <a:xfrm>
            <a:off x="9334625" y="6041362"/>
            <a:ext cx="134370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10678331" y="5915887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10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fld id="{00000000-1234-1234-1234-123412341234}" type="slidenum">
              <a:rPr lang="en-GB" sz="20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GB" sz="20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ctrTitle"/>
          </p:nvPr>
        </p:nvSpPr>
        <p:spPr>
          <a:xfrm>
            <a:off x="810000" y="991945"/>
            <a:ext cx="10572000" cy="29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r>
              <a:rPr lang="en-GB" sz="9600">
                <a:latin typeface="Crete Round"/>
                <a:ea typeface="Crete Round"/>
                <a:cs typeface="Crete Round"/>
                <a:sym typeface="Crete Round"/>
              </a:rPr>
              <a:t>NB Gardens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r>
              <a:rPr lang="en-GB" sz="9600">
                <a:latin typeface="Crete Round"/>
                <a:ea typeface="Crete Round"/>
                <a:cs typeface="Crete Round"/>
                <a:sym typeface="Crete Round"/>
              </a:rPr>
              <a:t>Case Study</a:t>
            </a:r>
          </a:p>
        </p:txBody>
      </p:sp>
      <p:sp>
        <p:nvSpPr>
          <p:cNvPr id="434" name="Shape 434"/>
          <p:cNvSpPr txBox="1">
            <a:spLocks noGrp="1"/>
          </p:cNvSpPr>
          <p:nvPr>
            <p:ph type="subTitle" idx="1"/>
          </p:nvPr>
        </p:nvSpPr>
        <p:spPr>
          <a:xfrm>
            <a:off x="810000" y="5280846"/>
            <a:ext cx="10571999" cy="43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>
            <a:spLocks noGrp="1"/>
          </p:cNvSpPr>
          <p:nvPr>
            <p:ph type="title"/>
          </p:nvPr>
        </p:nvSpPr>
        <p:spPr>
          <a:xfrm>
            <a:off x="1073150" y="908719"/>
            <a:ext cx="3547500" cy="1155867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r>
              <a:rPr lang="en-GB" sz="28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Business Modelling</a:t>
            </a:r>
            <a:br>
              <a:rPr lang="en-GB" sz="28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</a:br>
            <a:r>
              <a:rPr lang="en-GB" sz="18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Current</a:t>
            </a:r>
          </a:p>
        </p:txBody>
      </p:sp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 l="2933" t="45799" r="24264" b="13694"/>
          <a:stretch/>
        </p:blipFill>
        <p:spPr>
          <a:xfrm>
            <a:off x="4665775" y="2550525"/>
            <a:ext cx="7127375" cy="3937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 txBox="1">
            <a:spLocks noGrp="1"/>
          </p:cNvSpPr>
          <p:nvPr>
            <p:ph type="body" idx="2"/>
          </p:nvPr>
        </p:nvSpPr>
        <p:spPr>
          <a:xfrm>
            <a:off x="726050" y="2246488"/>
            <a:ext cx="3547500" cy="36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228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GB" sz="1800">
                <a:latin typeface="Droid Sans"/>
                <a:ea typeface="Droid Sans"/>
                <a:cs typeface="Droid Sans"/>
                <a:sym typeface="Droid Sans"/>
              </a:rPr>
              <a:t>Stock Replenishment Process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6" cy="97045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r>
              <a:rPr lang="en-GB" sz="40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Problems</a:t>
            </a:r>
          </a:p>
        </p:txBody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5843249" y="2188100"/>
            <a:ext cx="3963599" cy="3636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indent="1143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GB" b="1">
                <a:latin typeface="Crete Round"/>
                <a:ea typeface="Crete Round"/>
                <a:cs typeface="Crete Round"/>
                <a:sym typeface="Crete Round"/>
              </a:rPr>
              <a:t>Internal Communications 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en-GB">
                <a:latin typeface="Droid Sans"/>
                <a:ea typeface="Droid Sans"/>
                <a:cs typeface="Droid Sans"/>
                <a:sym typeface="Droid Sans"/>
              </a:rPr>
              <a:t>Poor IT infrastructure  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en-GB">
                <a:latin typeface="Droid Sans"/>
                <a:ea typeface="Droid Sans"/>
                <a:cs typeface="Droid Sans"/>
                <a:sym typeface="Droid Sans"/>
              </a:rPr>
              <a:t>Internal mail</a:t>
            </a: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b="1">
              <a:latin typeface="Crete Round"/>
              <a:ea typeface="Crete Round"/>
              <a:cs typeface="Crete Round"/>
              <a:sym typeface="Crete Round"/>
            </a:endParaRP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GB" sz="1800" b="1" i="0" u="none" strike="noStrike" cap="none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Warehouse</a:t>
            </a:r>
          </a:p>
          <a:p>
            <a:pPr marL="5143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Inefficient</a:t>
            </a:r>
          </a:p>
          <a:p>
            <a:pPr marL="5143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Disorganised </a:t>
            </a:r>
          </a:p>
          <a:p>
            <a:pPr marL="5143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Paper-based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810000" y="2188100"/>
            <a:ext cx="3705000" cy="353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228600" rtl="0">
              <a:lnSpc>
                <a:spcPct val="150000"/>
              </a:lnSpc>
              <a:spcBef>
                <a:spcPts val="0"/>
              </a:spcBef>
              <a:buClr>
                <a:srgbClr val="00C6BB"/>
              </a:buClr>
              <a:buSzPct val="25000"/>
              <a:buFont typeface="Crete Round"/>
              <a:buNone/>
            </a:pPr>
            <a:r>
              <a:rPr lang="en-GB" sz="1800" b="1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Customer Satisfaction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buClr>
                <a:srgbClr val="00C6BB"/>
              </a:buClr>
              <a:buSzPct val="100000"/>
              <a:buFont typeface="Courier New"/>
              <a:buChar char="o"/>
            </a:pPr>
            <a:r>
              <a:rPr lang="en-GB" sz="18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Lack of communication 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buClr>
                <a:srgbClr val="00C6BB"/>
              </a:buClr>
              <a:buSzPct val="100000"/>
              <a:buFont typeface="Courier New"/>
              <a:buChar char="o"/>
            </a:pPr>
            <a:r>
              <a:rPr lang="en-GB" sz="18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Sales over satisfaction</a:t>
            </a: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C6BB"/>
              </a:buClr>
              <a:buFont typeface="Crete Round"/>
              <a:buNone/>
            </a:pPr>
            <a:endParaRPr sz="1800" b="1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C6BB"/>
              </a:buClr>
              <a:buSzPct val="25000"/>
              <a:buFont typeface="Crete Round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Customer Order Fulfilment</a:t>
            </a:r>
          </a:p>
          <a:p>
            <a:pPr marL="5143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C6BB"/>
              </a:buClr>
              <a:buSzPct val="100000"/>
              <a:buFont typeface="Courier New"/>
              <a:buChar char="o"/>
            </a:pPr>
            <a:r>
              <a:rPr lang="en-GB" sz="1800" b="0" i="0" u="none" strike="noStrike" cap="none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Inefficient</a:t>
            </a:r>
          </a:p>
          <a:p>
            <a:pPr marL="5143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C6BB"/>
              </a:buClr>
              <a:buSzPct val="100000"/>
              <a:buFont typeface="Courier New"/>
              <a:buChar char="o"/>
            </a:pPr>
            <a:r>
              <a:rPr lang="en-GB" sz="1800" b="0" i="0" u="none" strike="noStrike" cap="none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Slow dispatch</a:t>
            </a:r>
          </a:p>
          <a:p>
            <a:pPr marL="5143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C6BB"/>
              </a:buClr>
              <a:buSzPct val="100000"/>
              <a:buFont typeface="Courier New"/>
              <a:buChar char="o"/>
            </a:pPr>
            <a:r>
              <a:rPr lang="en-GB" sz="1800" b="0" i="0" u="none" strike="noStrike" cap="none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Paper-based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r>
              <a:rPr lang="en-GB">
                <a:latin typeface="Crete Round"/>
                <a:ea typeface="Crete Round"/>
                <a:cs typeface="Crete Round"/>
                <a:sym typeface="Crete Round"/>
              </a:rPr>
              <a:t>Solutions </a:t>
            </a:r>
          </a:p>
        </p:txBody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5843249" y="2188100"/>
            <a:ext cx="3963599" cy="3636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indent="1143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GB" b="1">
                <a:latin typeface="Crete Round"/>
                <a:ea typeface="Crete Round"/>
                <a:cs typeface="Crete Round"/>
                <a:sym typeface="Crete Round"/>
              </a:rPr>
              <a:t>Internal Communications 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en-GB">
                <a:latin typeface="Droid Sans"/>
                <a:ea typeface="Droid Sans"/>
                <a:cs typeface="Droid Sans"/>
                <a:sym typeface="Droid Sans"/>
              </a:rPr>
              <a:t>Integrated IT System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en-GB">
                <a:latin typeface="Droid Sans"/>
                <a:ea typeface="Droid Sans"/>
                <a:cs typeface="Droid Sans"/>
                <a:sym typeface="Droid Sans"/>
              </a:rPr>
              <a:t>Discontinue internal mail</a:t>
            </a: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b="1">
              <a:latin typeface="Crete Round"/>
              <a:ea typeface="Crete Round"/>
              <a:cs typeface="Crete Round"/>
              <a:sym typeface="Crete Round"/>
            </a:endParaRP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GB" sz="1800" b="1" i="0" u="none" strike="noStrike" cap="none">
                <a:solidFill>
                  <a:schemeClr val="lt1"/>
                </a:solidFill>
                <a:latin typeface="Crete Round"/>
                <a:ea typeface="Crete Round"/>
                <a:cs typeface="Crete Round"/>
                <a:sym typeface="Crete Round"/>
              </a:rPr>
              <a:t>Warehouse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en-GB">
                <a:latin typeface="Droid Sans"/>
                <a:ea typeface="Droid Sans"/>
                <a:cs typeface="Droid Sans"/>
                <a:sym typeface="Droid Sans"/>
              </a:rPr>
              <a:t>Handheld scanners 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en-GB">
                <a:latin typeface="Droid Sans"/>
                <a:ea typeface="Droid Sans"/>
                <a:cs typeface="Droid Sans"/>
                <a:sym typeface="Droid Sans"/>
              </a:rPr>
              <a:t>Document stock location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810000" y="2188100"/>
            <a:ext cx="4664400" cy="3675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228600" rtl="0">
              <a:lnSpc>
                <a:spcPct val="150000"/>
              </a:lnSpc>
              <a:spcBef>
                <a:spcPts val="0"/>
              </a:spcBef>
              <a:buClr>
                <a:srgbClr val="00C6BB"/>
              </a:buClr>
              <a:buSzPct val="25000"/>
              <a:buFont typeface="Crete Round"/>
              <a:buNone/>
            </a:pPr>
            <a:r>
              <a:rPr lang="en-GB" sz="1800" b="1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Customer Satisfaction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en-GB" sz="18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Customer informed of order progress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en-GB" sz="18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Satisfaction based pay </a:t>
            </a: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C6BB"/>
              </a:buClr>
              <a:buFont typeface="Crete Round"/>
              <a:buNone/>
            </a:pPr>
            <a:endParaRPr sz="1800" b="1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C6BB"/>
              </a:buClr>
              <a:buSzPct val="25000"/>
              <a:buFont typeface="Crete Round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Customer Order Fulfilment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en-GB" sz="18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Sunny day path reduced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en-GB" sz="18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IT ordering system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title"/>
          </p:nvPr>
        </p:nvSpPr>
        <p:spPr>
          <a:xfrm>
            <a:off x="1073150" y="446087"/>
            <a:ext cx="3547500" cy="161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FEFEFE"/>
              </a:buClr>
              <a:buSzPct val="25000"/>
              <a:buFont typeface="Questrial"/>
              <a:buNone/>
            </a:pPr>
            <a:r>
              <a:rPr lang="en-GB" sz="2800">
                <a:latin typeface="Crete Round"/>
                <a:ea typeface="Crete Round"/>
                <a:cs typeface="Crete Round"/>
                <a:sym typeface="Crete Round"/>
              </a:rPr>
              <a:t>Business Modelling</a:t>
            </a:r>
            <a:br>
              <a:rPr lang="en-GB" sz="2800">
                <a:latin typeface="Crete Round"/>
                <a:ea typeface="Crete Round"/>
                <a:cs typeface="Crete Round"/>
                <a:sym typeface="Crete Round"/>
              </a:rPr>
            </a:br>
            <a:r>
              <a:rPr lang="en-GB" sz="1800">
                <a:latin typeface="Crete Round"/>
                <a:ea typeface="Crete Round"/>
                <a:cs typeface="Crete Round"/>
                <a:sym typeface="Crete Round"/>
              </a:rPr>
              <a:t>Class Diagram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2" name="Shape 512"/>
          <p:cNvSpPr txBox="1">
            <a:spLocks noGrp="1"/>
          </p:cNvSpPr>
          <p:nvPr>
            <p:ph type="body" idx="1"/>
          </p:nvPr>
        </p:nvSpPr>
        <p:spPr>
          <a:xfrm>
            <a:off x="4855632" y="446087"/>
            <a:ext cx="6252600" cy="541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3" name="Shape 513"/>
          <p:cNvSpPr txBox="1">
            <a:spLocks noGrp="1"/>
          </p:cNvSpPr>
          <p:nvPr>
            <p:ph type="body" idx="2"/>
          </p:nvPr>
        </p:nvSpPr>
        <p:spPr>
          <a:xfrm>
            <a:off x="693700" y="2528950"/>
            <a:ext cx="3767100" cy="333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/>
              <a:buChar char="o"/>
            </a:pPr>
            <a:r>
              <a:rPr lang="en-GB" sz="1800">
                <a:latin typeface="Droid Sans"/>
                <a:ea typeface="Droid Sans"/>
                <a:cs typeface="Droid Sans"/>
                <a:sym typeface="Droid Sans"/>
              </a:rPr>
              <a:t>Displays the business data as classes and their associations</a:t>
            </a:r>
          </a:p>
          <a:p>
            <a:pPr marL="5143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/>
              <a:buChar char="o"/>
            </a:pPr>
            <a:r>
              <a:rPr lang="en-GB" sz="1800">
                <a:latin typeface="Droid Sans"/>
                <a:ea typeface="Droid Sans"/>
                <a:cs typeface="Droid Sans"/>
                <a:sym typeface="Droid Sans"/>
              </a:rPr>
              <a:t>Useful in identifying business rules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o"/>
            </a:pPr>
            <a:r>
              <a:rPr lang="en-GB" sz="1800">
                <a:latin typeface="Droid Sans"/>
                <a:ea typeface="Droid Sans"/>
                <a:cs typeface="Droid Sans"/>
                <a:sym typeface="Droid Sans"/>
              </a:rPr>
              <a:t>Provides a deeper insight into the business process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848" y="364200"/>
            <a:ext cx="5899374" cy="612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>
            <a:spLocks noGrp="1"/>
          </p:cNvSpPr>
          <p:nvPr>
            <p:ph type="title"/>
          </p:nvPr>
        </p:nvSpPr>
        <p:spPr>
          <a:xfrm>
            <a:off x="1073150" y="446087"/>
            <a:ext cx="3547500" cy="161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GB" sz="2800">
                <a:latin typeface="Crete Round"/>
                <a:ea typeface="Crete Round"/>
                <a:cs typeface="Crete Round"/>
                <a:sym typeface="Crete Round"/>
              </a:rPr>
              <a:t>Business Modelling</a:t>
            </a:r>
            <a:br>
              <a:rPr lang="en-GB" sz="2800">
                <a:latin typeface="Crete Round"/>
                <a:ea typeface="Crete Round"/>
                <a:cs typeface="Crete Round"/>
                <a:sym typeface="Crete Round"/>
              </a:rPr>
            </a:br>
            <a:r>
              <a:rPr lang="en-GB" sz="1800">
                <a:latin typeface="Crete Round"/>
                <a:ea typeface="Crete Round"/>
                <a:cs typeface="Crete Round"/>
                <a:sym typeface="Crete Round"/>
              </a:rPr>
              <a:t>Class Diagram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4855632" y="446087"/>
            <a:ext cx="6252600" cy="541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1" name="Shape 521"/>
          <p:cNvSpPr txBox="1">
            <a:spLocks noGrp="1"/>
          </p:cNvSpPr>
          <p:nvPr>
            <p:ph type="body" idx="2"/>
          </p:nvPr>
        </p:nvSpPr>
        <p:spPr>
          <a:xfrm>
            <a:off x="1073150" y="2260738"/>
            <a:ext cx="3547500" cy="3600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700" y="2174750"/>
            <a:ext cx="8627800" cy="451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title"/>
          </p:nvPr>
        </p:nvSpPr>
        <p:spPr>
          <a:xfrm>
            <a:off x="1073150" y="446087"/>
            <a:ext cx="3547500" cy="161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GB" sz="2800">
                <a:latin typeface="Crete Round"/>
                <a:ea typeface="Crete Round"/>
                <a:cs typeface="Crete Round"/>
                <a:sym typeface="Crete Round"/>
              </a:rPr>
              <a:t>Business Modelling</a:t>
            </a:r>
            <a:br>
              <a:rPr lang="en-GB" sz="2800">
                <a:latin typeface="Crete Round"/>
                <a:ea typeface="Crete Round"/>
                <a:cs typeface="Crete Round"/>
                <a:sym typeface="Crete Round"/>
              </a:rPr>
            </a:br>
            <a:r>
              <a:rPr lang="en-GB" sz="1800">
                <a:latin typeface="Crete Round"/>
                <a:ea typeface="Crete Round"/>
                <a:cs typeface="Crete Round"/>
                <a:sym typeface="Crete Round"/>
              </a:rPr>
              <a:t>Class Diagram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4855632" y="446087"/>
            <a:ext cx="6252600" cy="541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9" name="Shape 529"/>
          <p:cNvSpPr txBox="1">
            <a:spLocks noGrp="1"/>
          </p:cNvSpPr>
          <p:nvPr>
            <p:ph type="body" idx="2"/>
          </p:nvPr>
        </p:nvSpPr>
        <p:spPr>
          <a:xfrm>
            <a:off x="1073150" y="2260738"/>
            <a:ext cx="3547500" cy="3600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30" name="Shape 5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000" y="2064573"/>
            <a:ext cx="10486523" cy="44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>
            <a:spLocks noGrp="1"/>
          </p:cNvSpPr>
          <p:nvPr>
            <p:ph type="title"/>
          </p:nvPr>
        </p:nvSpPr>
        <p:spPr>
          <a:xfrm>
            <a:off x="1073150" y="446087"/>
            <a:ext cx="3547500" cy="161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GB" sz="2800">
                <a:latin typeface="Crete Round"/>
                <a:ea typeface="Crete Round"/>
                <a:cs typeface="Crete Round"/>
                <a:sym typeface="Crete Round"/>
              </a:rPr>
              <a:t>Business Modelling</a:t>
            </a:r>
            <a:br>
              <a:rPr lang="en-GB" sz="2800">
                <a:latin typeface="Crete Round"/>
                <a:ea typeface="Crete Round"/>
                <a:cs typeface="Crete Round"/>
                <a:sym typeface="Crete Round"/>
              </a:rPr>
            </a:br>
            <a:r>
              <a:rPr lang="en-GB" sz="1800">
                <a:latin typeface="Crete Round"/>
                <a:ea typeface="Crete Round"/>
                <a:cs typeface="Crete Round"/>
                <a:sym typeface="Crete Round"/>
              </a:rPr>
              <a:t>Class Diagram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4855632" y="446087"/>
            <a:ext cx="6252600" cy="541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 txBox="1">
            <a:spLocks noGrp="1"/>
          </p:cNvSpPr>
          <p:nvPr>
            <p:ph type="body" idx="2"/>
          </p:nvPr>
        </p:nvSpPr>
        <p:spPr>
          <a:xfrm>
            <a:off x="1073150" y="2260738"/>
            <a:ext cx="3547500" cy="3600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38" name="Shape 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175" y="957262"/>
            <a:ext cx="6467475" cy="49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4855632" y="446087"/>
            <a:ext cx="6252599" cy="54149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1" i="1" u="sng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44" name="Shape 544"/>
          <p:cNvSpPr txBox="1">
            <a:spLocks noGrp="1"/>
          </p:cNvSpPr>
          <p:nvPr>
            <p:ph type="body" idx="2"/>
          </p:nvPr>
        </p:nvSpPr>
        <p:spPr>
          <a:xfrm>
            <a:off x="1073150" y="2260738"/>
            <a:ext cx="3547500" cy="360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GB" sz="1800">
                <a:latin typeface="Droid Sans"/>
                <a:ea typeface="Droid Sans"/>
                <a:cs typeface="Droid Sans"/>
                <a:sym typeface="Droid Sans"/>
              </a:rPr>
              <a:t>Stock Replenishment Process </a:t>
            </a:r>
          </a:p>
        </p:txBody>
      </p:sp>
      <p:sp>
        <p:nvSpPr>
          <p:cNvPr id="545" name="Shape 545"/>
          <p:cNvSpPr txBox="1">
            <a:spLocks noGrp="1"/>
          </p:cNvSpPr>
          <p:nvPr>
            <p:ph type="title"/>
          </p:nvPr>
        </p:nvSpPr>
        <p:spPr>
          <a:xfrm>
            <a:off x="1073150" y="803344"/>
            <a:ext cx="3547500" cy="11559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r>
              <a:rPr lang="en-GB" sz="28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Business Modelling</a:t>
            </a:r>
            <a:br>
              <a:rPr lang="en-GB" sz="28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</a:br>
            <a:r>
              <a:rPr lang="en-GB" sz="18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Future</a:t>
            </a:r>
          </a:p>
        </p:txBody>
      </p:sp>
      <p:pic>
        <p:nvPicPr>
          <p:cNvPr id="546" name="Shape 5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962" y="95250"/>
            <a:ext cx="6943725" cy="66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xfrm>
            <a:off x="1073150" y="446087"/>
            <a:ext cx="3547500" cy="161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FEFEFE"/>
              </a:buClr>
              <a:buSzPct val="25000"/>
              <a:buFont typeface="Questrial"/>
              <a:buNone/>
            </a:pPr>
            <a:r>
              <a:rPr lang="en-GB" sz="2800">
                <a:latin typeface="Crete Round"/>
                <a:ea typeface="Crete Round"/>
                <a:cs typeface="Crete Round"/>
                <a:sym typeface="Crete Round"/>
              </a:rPr>
              <a:t>Business Modelling</a:t>
            </a:r>
            <a:br>
              <a:rPr lang="en-GB" sz="2800">
                <a:latin typeface="Crete Round"/>
                <a:ea typeface="Crete Round"/>
                <a:cs typeface="Crete Round"/>
                <a:sym typeface="Crete Round"/>
              </a:rPr>
            </a:br>
            <a:r>
              <a:rPr lang="en-GB" sz="1800">
                <a:latin typeface="Crete Round"/>
                <a:ea typeface="Crete Round"/>
                <a:cs typeface="Crete Round"/>
                <a:sym typeface="Crete Round"/>
              </a:rPr>
              <a:t>Future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4855632" y="446087"/>
            <a:ext cx="6252600" cy="541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3" name="Shape 553"/>
          <p:cNvSpPr txBox="1">
            <a:spLocks noGrp="1"/>
          </p:cNvSpPr>
          <p:nvPr>
            <p:ph type="body" idx="2"/>
          </p:nvPr>
        </p:nvSpPr>
        <p:spPr>
          <a:xfrm>
            <a:off x="1073150" y="2260738"/>
            <a:ext cx="3547500" cy="360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Droid Sans"/>
                <a:ea typeface="Droid Sans"/>
                <a:cs typeface="Droid Sans"/>
                <a:sym typeface="Droid Sans"/>
              </a:rPr>
              <a:t>Stock Replenishment Process</a:t>
            </a:r>
          </a:p>
        </p:txBody>
      </p:sp>
      <p:pic>
        <p:nvPicPr>
          <p:cNvPr id="554" name="Shape 5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750" y="1799199"/>
            <a:ext cx="10010400" cy="483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4855632" y="446087"/>
            <a:ext cx="6252599" cy="54149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/>
          </a:p>
        </p:txBody>
      </p:sp>
      <p:sp>
        <p:nvSpPr>
          <p:cNvPr id="560" name="Shape 560"/>
          <p:cNvSpPr txBox="1">
            <a:spLocks noGrp="1"/>
          </p:cNvSpPr>
          <p:nvPr>
            <p:ph type="body" idx="2"/>
          </p:nvPr>
        </p:nvSpPr>
        <p:spPr>
          <a:xfrm>
            <a:off x="1073150" y="2260738"/>
            <a:ext cx="3547500" cy="360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GB" sz="1800">
                <a:latin typeface="Droid Sans"/>
                <a:ea typeface="Droid Sans"/>
                <a:cs typeface="Droid Sans"/>
                <a:sym typeface="Droid Sans"/>
              </a:rPr>
              <a:t>Stock Replenishment Process</a:t>
            </a:r>
          </a:p>
        </p:txBody>
      </p:sp>
      <p:sp>
        <p:nvSpPr>
          <p:cNvPr id="561" name="Shape 561"/>
          <p:cNvSpPr txBox="1">
            <a:spLocks noGrp="1"/>
          </p:cNvSpPr>
          <p:nvPr>
            <p:ph type="title"/>
          </p:nvPr>
        </p:nvSpPr>
        <p:spPr>
          <a:xfrm>
            <a:off x="1073150" y="864819"/>
            <a:ext cx="3547500" cy="11559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r>
              <a:rPr lang="en-GB" sz="28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Business Modelling</a:t>
            </a:r>
            <a:br>
              <a:rPr lang="en-GB" sz="28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</a:br>
            <a:r>
              <a:rPr lang="en-GB" sz="18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Future</a:t>
            </a:r>
          </a:p>
        </p:txBody>
      </p:sp>
      <p:pic>
        <p:nvPicPr>
          <p:cNvPr id="562" name="Shape 5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400" y="1847475"/>
            <a:ext cx="9836725" cy="479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9" cy="9705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r>
              <a:rPr lang="en-GB">
                <a:latin typeface="Crete Round"/>
                <a:ea typeface="Crete Round"/>
                <a:cs typeface="Crete Round"/>
                <a:sym typeface="Crete Round"/>
              </a:rPr>
              <a:t>Presentation </a:t>
            </a:r>
            <a:r>
              <a:rPr lang="en-GB" sz="40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Contents</a:t>
            </a:r>
          </a:p>
        </p:txBody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818712" y="2222285"/>
            <a:ext cx="10554599" cy="3636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609600" marR="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AutoNum type="arabicPeriod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Enterprise Architecture</a:t>
            </a:r>
          </a:p>
          <a:p>
            <a:pPr marL="609600" marR="0" lvl="0" indent="-3048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AutoNum type="arabicPeriod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Creating &amp; Querying Databases</a:t>
            </a:r>
          </a:p>
          <a:p>
            <a:pPr marL="609600" marR="0" lvl="0" indent="-3048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AutoNum type="arabicPeriod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Querying &amp; Testing with Java</a:t>
            </a:r>
          </a:p>
          <a:p>
            <a:pPr marL="609600" marR="0" lvl="0" indent="-3048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AutoNum type="arabicPeriod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Continuous Integration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>
            <a:spLocks noGrp="1"/>
          </p:cNvSpPr>
          <p:nvPr>
            <p:ph type="ctrTitle"/>
          </p:nvPr>
        </p:nvSpPr>
        <p:spPr>
          <a:xfrm>
            <a:off x="810000" y="1449146"/>
            <a:ext cx="10572000" cy="297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rete Round"/>
              <a:buNone/>
            </a:pPr>
            <a:r>
              <a:rPr lang="en-GB" sz="54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Database</a:t>
            </a:r>
            <a:r>
              <a:rPr lang="en-GB">
                <a:latin typeface="Crete Round"/>
                <a:ea typeface="Crete Round"/>
                <a:cs typeface="Crete Round"/>
                <a:sym typeface="Crete Round"/>
              </a:rPr>
              <a:t>s</a:t>
            </a:r>
            <a:r>
              <a:rPr lang="en-GB" sz="54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7" cy="97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rete Round"/>
              <a:buNone/>
            </a:pPr>
            <a:r>
              <a:rPr lang="en-GB" sz="40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Introduction</a:t>
            </a:r>
          </a:p>
        </p:txBody>
      </p:sp>
      <p:sp>
        <p:nvSpPr>
          <p:cNvPr id="573" name="Shape 573"/>
          <p:cNvSpPr txBox="1">
            <a:spLocks noGrp="1"/>
          </p:cNvSpPr>
          <p:nvPr>
            <p:ph type="body" idx="1"/>
          </p:nvPr>
        </p:nvSpPr>
        <p:spPr>
          <a:xfrm>
            <a:off x="818712" y="2222286"/>
            <a:ext cx="10554574" cy="36365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Relational vs Non-Relational Databases</a:t>
            </a:r>
          </a:p>
          <a:p>
            <a:pPr marL="342900" marR="0" lvl="0" indent="-342900" algn="l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Database Design</a:t>
            </a:r>
          </a:p>
          <a:p>
            <a:pPr marL="342900" marR="0" lvl="0" indent="-342900" algn="l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Database Creation (Oracle &amp; MongoDB)</a:t>
            </a:r>
          </a:p>
          <a:p>
            <a:pPr marL="342900" marR="0" lvl="0" indent="-342900" algn="l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Database Security (Oracle &amp; MongoDB</a:t>
            </a:r>
          </a:p>
          <a:p>
            <a:pPr marL="342900" marR="0" lvl="0" indent="-342900" algn="l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Database Querying (Oracle &amp; MongoDB)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7" cy="97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rete Round"/>
              <a:buNone/>
            </a:pPr>
            <a:r>
              <a:rPr lang="en-GB" sz="40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Databases</a:t>
            </a:r>
          </a:p>
        </p:txBody>
      </p:sp>
      <p:sp>
        <p:nvSpPr>
          <p:cNvPr id="579" name="Shape 579"/>
          <p:cNvSpPr txBox="1">
            <a:spLocks noGrp="1"/>
          </p:cNvSpPr>
          <p:nvPr>
            <p:ph type="body" idx="1"/>
          </p:nvPr>
        </p:nvSpPr>
        <p:spPr>
          <a:xfrm>
            <a:off x="818712" y="2222286"/>
            <a:ext cx="10554574" cy="36365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sz="1800" b="1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Relational databases</a:t>
            </a:r>
          </a:p>
          <a:p>
            <a:pPr marL="742950" marR="0" lvl="1" indent="-285750" algn="l" rtl="0">
              <a:spcBef>
                <a:spcPts val="9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sz="16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Oracle SQL</a:t>
            </a:r>
          </a:p>
          <a:p>
            <a:pPr marL="742950" marR="0" lvl="1" indent="-285750" algn="l" rtl="0">
              <a:spcBef>
                <a:spcPts val="9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sz="16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Apache Hive</a:t>
            </a:r>
          </a:p>
          <a:p>
            <a:pPr marL="342900" marR="0" lvl="0" indent="-342900" algn="l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sz="1800" b="1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Non-relational databases</a:t>
            </a:r>
          </a:p>
          <a:p>
            <a:pPr marL="742950" marR="0" lvl="1" indent="-285750" algn="l" rtl="0">
              <a:spcBef>
                <a:spcPts val="9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sz="16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MongoDB </a:t>
            </a:r>
          </a:p>
          <a:p>
            <a:pPr marL="742950" marR="0" lvl="1" indent="-285750" algn="l" rtl="0">
              <a:spcBef>
                <a:spcPts val="9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sz="16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Elasticsearch</a:t>
            </a:r>
          </a:p>
          <a:p>
            <a:pPr marL="742950" marR="0" lvl="1" indent="-285750" algn="l" rtl="0">
              <a:spcBef>
                <a:spcPts val="9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sz="16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Apache Cassandra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6" cy="97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Crete Round"/>
              <a:buNone/>
            </a:pPr>
            <a:r>
              <a:rPr lang="en-GB" sz="40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Database Comparison</a:t>
            </a:r>
          </a:p>
        </p:txBody>
      </p:sp>
      <p:graphicFrame>
        <p:nvGraphicFramePr>
          <p:cNvPr id="585" name="Shape 585"/>
          <p:cNvGraphicFramePr/>
          <p:nvPr/>
        </p:nvGraphicFramePr>
        <p:xfrm>
          <a:off x="1389379" y="3157217"/>
          <a:ext cx="9413250" cy="2334675"/>
        </p:xfrm>
        <a:graphic>
          <a:graphicData uri="http://schemas.openxmlformats.org/drawingml/2006/table">
            <a:tbl>
              <a:tblPr bandRow="1">
                <a:noFill/>
                <a:tableStyleId>{95F77486-27DF-4D7C-AF22-FBAACA09D6B3}</a:tableStyleId>
              </a:tblPr>
              <a:tblGrid>
                <a:gridCol w="2032000"/>
                <a:gridCol w="3545850"/>
                <a:gridCol w="3835400"/>
              </a:tblGrid>
              <a:tr h="64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rete Round"/>
                        <a:buNone/>
                      </a:pPr>
                      <a:r>
                        <a:rPr lang="en-GB" sz="2000" b="1" u="none" strike="noStrike" cap="none">
                          <a:solidFill>
                            <a:schemeClr val="lt1"/>
                          </a:solidFill>
                          <a:latin typeface="Crete Round"/>
                          <a:ea typeface="Crete Round"/>
                          <a:cs typeface="Crete Round"/>
                          <a:sym typeface="Crete Round"/>
                        </a:rPr>
                        <a:t>Database Type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rete Round"/>
                        <a:buNone/>
                      </a:pPr>
                      <a:r>
                        <a:rPr lang="en-GB" sz="2000" b="1" u="none" strike="noStrike" cap="none">
                          <a:solidFill>
                            <a:schemeClr val="lt1"/>
                          </a:solidFill>
                          <a:latin typeface="Crete Round"/>
                          <a:ea typeface="Crete Round"/>
                          <a:cs typeface="Crete Round"/>
                          <a:sym typeface="Crete Round"/>
                        </a:rPr>
                        <a:t>Oracle SQL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rete Round"/>
                        <a:buNone/>
                      </a:pPr>
                      <a:r>
                        <a:rPr lang="en-GB" sz="2000" b="1" u="none" strike="noStrike" cap="none">
                          <a:solidFill>
                            <a:schemeClr val="lt1"/>
                          </a:solidFill>
                          <a:latin typeface="Crete Round"/>
                          <a:ea typeface="Crete Round"/>
                          <a:cs typeface="Crete Round"/>
                          <a:sym typeface="Crete Round"/>
                        </a:rPr>
                        <a:t>MongoDB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</a:tr>
              <a:tr h="53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roid Sans"/>
                        <a:buNone/>
                      </a:pPr>
                      <a:r>
                        <a:rPr lang="en-GB" sz="1600" u="none" strike="noStrike" cap="none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Structure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roid Sans"/>
                        <a:buNone/>
                      </a:pPr>
                      <a:r>
                        <a:rPr lang="en-GB" sz="1600" u="none" strike="noStrike" cap="none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Highly Structured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roid Sans"/>
                        <a:buNone/>
                      </a:pPr>
                      <a:r>
                        <a:rPr lang="en-GB" sz="1600" u="none" strike="noStrike" cap="none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Eventual consistency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568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roid Sans"/>
                        <a:buNone/>
                      </a:pPr>
                      <a:r>
                        <a:rPr lang="en-GB" sz="1600" u="none" strike="noStrike" cap="none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Querying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F3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roid Sans"/>
                        <a:buNone/>
                      </a:pPr>
                      <a:r>
                        <a:rPr lang="en-GB" sz="1600" u="none" strike="noStrike" cap="none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Powerful querying language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F3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roid Sans"/>
                        <a:buNone/>
                      </a:pPr>
                      <a:r>
                        <a:rPr lang="en-GB" sz="1600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MongoDB CLI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F3C5"/>
                    </a:solidFill>
                  </a:tcPr>
                </a:tc>
              </a:tr>
              <a:tr h="592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roid Sans"/>
                        <a:buNone/>
                      </a:pPr>
                      <a:r>
                        <a:rPr lang="en-GB" sz="1600" u="none" strike="noStrike" cap="none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Availability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roid Sans"/>
                        <a:buNone/>
                      </a:pPr>
                      <a:r>
                        <a:rPr lang="en-GB" sz="1600" u="none" strike="noStrike" cap="none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Database stored on a single server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roid Sans"/>
                        <a:buNone/>
                      </a:pPr>
                      <a:r>
                        <a:rPr lang="en-GB" sz="1600" u="none" strike="noStrike" cap="none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Distributed Databases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7" cy="97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rete Round"/>
              <a:buNone/>
            </a:pPr>
            <a:r>
              <a:rPr lang="en-GB" sz="40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Advantages of Oracle SQL</a:t>
            </a:r>
          </a:p>
        </p:txBody>
      </p:sp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818712" y="2222286"/>
            <a:ext cx="10554574" cy="36365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sz="20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Store data efficiently in predefined schemas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sz="20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Uses structured query language (SQL) for database access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sz="20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Linking tables with keys limits data duplication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7" cy="97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rete Round"/>
              <a:buNone/>
            </a:pPr>
            <a:r>
              <a:rPr lang="en-GB" sz="40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Advantages of MongoDB</a:t>
            </a:r>
          </a:p>
        </p:txBody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818712" y="2222286"/>
            <a:ext cx="10554574" cy="36365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Better able to handle large datasets and streaming data</a:t>
            </a:r>
          </a:p>
          <a:p>
            <a:pPr marL="342900" marR="0" lvl="0" indent="-342900" algn="l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Producing replicas of data to prevent data loss</a:t>
            </a:r>
          </a:p>
          <a:p>
            <a:pPr marL="342900" marR="0" lvl="0" indent="-342900" algn="l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If schemas need to change new rows can be added to new datasets without affecting old ones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6" cy="97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Crete Round"/>
              <a:buNone/>
            </a:pPr>
            <a:r>
              <a:rPr lang="en-GB" sz="40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Relational Database</a:t>
            </a:r>
          </a:p>
        </p:txBody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803081" y="3081977"/>
            <a:ext cx="10554574" cy="36365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Questrial"/>
              <a:buAutoNum type="arabicPeriod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Identify the entity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Questrial"/>
              <a:buAutoNum type="arabicPeriod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Identify the attributes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Questrial"/>
              <a:buAutoNum type="arabicPeriod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Identify the primary key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Questrial"/>
              <a:buAutoNum type="arabicPeriod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Identify the relationships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Questrial"/>
              <a:buAutoNum type="arabicPeriod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Identify the cardinality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Questrial"/>
              <a:buAutoNum type="arabicPeriod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Draw a draft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Questrial"/>
              <a:buAutoNum type="arabicPeriod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Map the attributes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Questrial"/>
              <a:buAutoNum type="arabicPeriod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Refine the Entity Relationship Diagram</a:t>
            </a:r>
          </a:p>
        </p:txBody>
      </p:sp>
      <p:sp>
        <p:nvSpPr>
          <p:cNvPr id="604" name="Shape 604"/>
          <p:cNvSpPr/>
          <p:nvPr/>
        </p:nvSpPr>
        <p:spPr>
          <a:xfrm>
            <a:off x="809999" y="2360250"/>
            <a:ext cx="10444200" cy="812700"/>
          </a:xfrm>
          <a:prstGeom prst="rect">
            <a:avLst/>
          </a:prstGeom>
          <a:solidFill>
            <a:srgbClr val="93C627"/>
          </a:solidFill>
          <a:ln w="15875" cap="rnd" cmpd="sng">
            <a:solidFill>
              <a:srgbClr val="62841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Droid Sans"/>
              <a:buNone/>
            </a:pPr>
            <a:r>
              <a:rPr lang="en-GB" sz="1800" b="0" i="1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As a member of the Accounts team, I want to store a customer’s delivery address on the system so that orders can be delivered directly to the customer</a:t>
            </a:r>
          </a:p>
        </p:txBody>
      </p:sp>
      <p:pic>
        <p:nvPicPr>
          <p:cNvPr id="605" name="Shape 6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3828" y="3855771"/>
            <a:ext cx="5320322" cy="2006023"/>
          </a:xfrm>
          <a:prstGeom prst="rect">
            <a:avLst/>
          </a:prstGeom>
          <a:noFill/>
          <a:ln w="12700" cap="flat" cmpd="sng">
            <a:solidFill>
              <a:srgbClr val="925F0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06" name="Shape 606"/>
          <p:cNvSpPr txBox="1"/>
          <p:nvPr/>
        </p:nvSpPr>
        <p:spPr>
          <a:xfrm>
            <a:off x="8523652" y="4604866"/>
            <a:ext cx="635977" cy="2539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lang="en-GB" sz="10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has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7" cy="97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rete Round"/>
              <a:buNone/>
            </a:pPr>
            <a:r>
              <a:rPr lang="en-GB" sz="40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Relational Database</a:t>
            </a:r>
          </a:p>
        </p:txBody>
      </p:sp>
      <p:pic>
        <p:nvPicPr>
          <p:cNvPr id="612" name="Shape 6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395" y="2284665"/>
            <a:ext cx="9884035" cy="4400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6" cy="97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Crete Round"/>
              <a:buNone/>
            </a:pPr>
            <a:r>
              <a:rPr lang="en-GB" sz="40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Relational Database</a:t>
            </a:r>
          </a:p>
        </p:txBody>
      </p:sp>
      <p:pic>
        <p:nvPicPr>
          <p:cNvPr id="618" name="Shape 6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80927"/>
            <a:ext cx="12192000" cy="2909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6" cy="97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Crete Round"/>
              <a:buNone/>
            </a:pPr>
            <a:r>
              <a:rPr lang="en-GB" sz="40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Non-Relational Database</a:t>
            </a:r>
          </a:p>
        </p:txBody>
      </p:sp>
      <p:grpSp>
        <p:nvGrpSpPr>
          <p:cNvPr id="624" name="Shape 624"/>
          <p:cNvGrpSpPr/>
          <p:nvPr/>
        </p:nvGrpSpPr>
        <p:grpSpPr>
          <a:xfrm>
            <a:off x="623392" y="3372259"/>
            <a:ext cx="1872207" cy="2016224"/>
            <a:chOff x="4583832" y="2492896"/>
            <a:chExt cx="1872207" cy="2016224"/>
          </a:xfrm>
        </p:grpSpPr>
        <p:sp>
          <p:nvSpPr>
            <p:cNvPr id="625" name="Shape 625"/>
            <p:cNvSpPr/>
            <p:nvPr/>
          </p:nvSpPr>
          <p:spPr>
            <a:xfrm>
              <a:off x="4583832" y="2492896"/>
              <a:ext cx="1872207" cy="2016224"/>
            </a:xfrm>
            <a:prstGeom prst="rect">
              <a:avLst/>
            </a:prstGeom>
            <a:solidFill>
              <a:schemeClr val="accent6"/>
            </a:solidFill>
            <a:ln w="25400" cap="flat" cmpd="sng">
              <a:solidFill>
                <a:srgbClr val="D816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Droid Sans"/>
                <a:buNone/>
              </a:pPr>
              <a:r>
                <a:rPr lang="en-GB" sz="1600" b="1" i="0" u="none" strike="noStrike" cap="none">
                  <a:solidFill>
                    <a:schemeClr val="lt1"/>
                  </a:solidFill>
                  <a:latin typeface="Droid Sans"/>
                  <a:ea typeface="Droid Sans"/>
                  <a:cs typeface="Droid Sans"/>
                  <a:sym typeface="Droid Sans"/>
                </a:rPr>
                <a:t>Product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Droid Sans"/>
                <a:buNone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Droid Sans"/>
                  <a:ea typeface="Droid Sans"/>
                  <a:cs typeface="Droid Sans"/>
                  <a:sym typeface="Droid Sans"/>
                </a:rPr>
                <a:t>- productID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Droid Sans"/>
                <a:buNone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Droid Sans"/>
                  <a:ea typeface="Droid Sans"/>
                  <a:cs typeface="Droid Sans"/>
                  <a:sym typeface="Droid Sans"/>
                </a:rPr>
                <a:t>- productCustom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Droid Sans"/>
                <a:buNone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Droid Sans"/>
                  <a:ea typeface="Droid Sans"/>
                  <a:cs typeface="Droid Sans"/>
                  <a:sym typeface="Droid Sans"/>
                </a:rPr>
                <a:t>- productDescription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Droid Sans"/>
                <a:buNone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Droid Sans"/>
                  <a:ea typeface="Droid Sans"/>
                  <a:cs typeface="Droid Sans"/>
                  <a:sym typeface="Droid Sans"/>
                </a:rPr>
                <a:t>- productPicture</a:t>
              </a:r>
            </a:p>
          </p:txBody>
        </p:sp>
        <p:cxnSp>
          <p:nvCxnSpPr>
            <p:cNvPr id="626" name="Shape 626"/>
            <p:cNvCxnSpPr/>
            <p:nvPr/>
          </p:nvCxnSpPr>
          <p:spPr>
            <a:xfrm>
              <a:off x="4583832" y="3140967"/>
              <a:ext cx="1872207" cy="0"/>
            </a:xfrm>
            <a:prstGeom prst="straightConnector1">
              <a:avLst/>
            </a:prstGeom>
            <a:noFill/>
            <a:ln w="28575" cap="flat" cmpd="sng">
              <a:solidFill>
                <a:srgbClr val="D816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7" name="Shape 627"/>
          <p:cNvSpPr/>
          <p:nvPr/>
        </p:nvSpPr>
        <p:spPr>
          <a:xfrm>
            <a:off x="3066977" y="2775380"/>
            <a:ext cx="8378442" cy="3209981"/>
          </a:xfrm>
          <a:prstGeom prst="rect">
            <a:avLst/>
          </a:prstGeom>
          <a:solidFill>
            <a:srgbClr val="4A4A4A"/>
          </a:solidFill>
          <a:ln w="1905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Droid Sans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Droid Sans"/>
                <a:ea typeface="Droid Sans"/>
                <a:cs typeface="Droid Sans"/>
                <a:sym typeface="Droid Sans"/>
              </a:rPr>
              <a:t>productID </a:t>
            </a:r>
            <a:r>
              <a:rPr lang="en-GB" sz="1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: 1,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Droid Sans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Droid Sans"/>
                <a:ea typeface="Droid Sans"/>
                <a:cs typeface="Droid Sans"/>
                <a:sym typeface="Droid Sans"/>
              </a:rPr>
              <a:t>productPicture </a:t>
            </a:r>
            <a:r>
              <a:rPr lang="en-GB" sz="1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: “url:pic1.co”,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Droid Sans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Droid Sans"/>
                <a:ea typeface="Droid Sans"/>
                <a:cs typeface="Droid Sans"/>
                <a:sym typeface="Droid Sans"/>
              </a:rPr>
              <a:t>productDescription </a:t>
            </a:r>
            <a:r>
              <a:rPr lang="en-GB" sz="1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: “Standard Gnome for those starting out on their journey to gnome enthusiasm“,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Droid Sans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Droid Sans"/>
                <a:ea typeface="Droid Sans"/>
                <a:cs typeface="Droid Sans"/>
                <a:sym typeface="Droid Sans"/>
              </a:rPr>
              <a:t>productCustom</a:t>
            </a:r>
            <a:r>
              <a:rPr lang="en-GB" sz="1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Droid Sans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head : ["yellow", "brown", "orange"],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Droid Sans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shirt : ["blue", "green", "yellow"],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Droid Sans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trousers : ["green", "yellow", "red"],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Droid Sans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shoes : ["pink", "green", "blue"]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Droid Sans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Droid Sans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Droid Sans"/>
                <a:ea typeface="Droid Sans"/>
                <a:cs typeface="Droid Sans"/>
                <a:sym typeface="Droid Sans"/>
              </a:rPr>
              <a:t>productID </a:t>
            </a:r>
            <a:r>
              <a:rPr lang="en-GB" sz="1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: 10, 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Droid Sans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Droid Sans"/>
                <a:ea typeface="Droid Sans"/>
                <a:cs typeface="Droid Sans"/>
                <a:sym typeface="Droid Sans"/>
              </a:rPr>
              <a:t>productPicture </a:t>
            </a:r>
            <a:r>
              <a:rPr lang="en-GB" sz="1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: "url:pic10.co", 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Droid Sans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Droid Sans"/>
                <a:ea typeface="Droid Sans"/>
                <a:cs typeface="Droid Sans"/>
                <a:sym typeface="Droid Sans"/>
              </a:rPr>
              <a:t>productDescription </a:t>
            </a:r>
            <a:r>
              <a:rPr lang="en-GB" sz="14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: "Fine oak table, perfect for hosting summer dinner parties"})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>
            <a:spLocks noGrp="1"/>
          </p:cNvSpPr>
          <p:nvPr>
            <p:ph type="ctrTitle"/>
          </p:nvPr>
        </p:nvSpPr>
        <p:spPr>
          <a:xfrm>
            <a:off x="810000" y="1449145"/>
            <a:ext cx="10571999" cy="297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r>
              <a:rPr lang="en-GB" sz="54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Enterprise Architecture</a:t>
            </a:r>
          </a:p>
        </p:txBody>
      </p:sp>
      <p:sp>
        <p:nvSpPr>
          <p:cNvPr id="446" name="Shape 446"/>
          <p:cNvSpPr txBox="1">
            <a:spLocks noGrp="1"/>
          </p:cNvSpPr>
          <p:nvPr>
            <p:ph type="subTitle" idx="1"/>
          </p:nvPr>
        </p:nvSpPr>
        <p:spPr>
          <a:xfrm>
            <a:off x="810000" y="5280846"/>
            <a:ext cx="10571999" cy="43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7" cy="97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rete Round"/>
              <a:buNone/>
            </a:pPr>
            <a:r>
              <a:rPr lang="en-GB" sz="40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Oracle: </a:t>
            </a:r>
            <a:r>
              <a:rPr lang="en-GB" sz="3200" b="0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Create</a:t>
            </a:r>
          </a:p>
        </p:txBody>
      </p:sp>
      <p:sp>
        <p:nvSpPr>
          <p:cNvPr id="633" name="Shape 633"/>
          <p:cNvSpPr/>
          <p:nvPr/>
        </p:nvSpPr>
        <p:spPr>
          <a:xfrm>
            <a:off x="3124650" y="2272675"/>
            <a:ext cx="5942700" cy="4275300"/>
          </a:xfrm>
          <a:prstGeom prst="rect">
            <a:avLst/>
          </a:prstGeom>
          <a:solidFill>
            <a:srgbClr val="3F3F3F"/>
          </a:solidFill>
          <a:ln w="15875" cap="rnd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>
                <a:solidFill>
                  <a:srgbClr val="FF0066"/>
                </a:solidFill>
                <a:latin typeface="Droid Sans"/>
                <a:ea typeface="Droid Sans"/>
                <a:cs typeface="Droid Sans"/>
                <a:sym typeface="Droid Sans"/>
              </a:rPr>
              <a:t>CREATE TABLE </a:t>
            </a:r>
            <a:r>
              <a:rPr lang="en-GB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Customer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 (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   customerID                 		INTEGER NOT NULL 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   customerName                	VARCHAR2 (45) 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   customerDOB                 		DATE 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   customerStatus              		VARCHAR2 (45) 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   customerEmail               		VARCHAR2 (45) 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   customerPhone               	INTEGER 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   PaymentDetails_cardNumber   VARCHAR2 (16) NOT NULL 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   PaymentDetails_cardSecurity 	VARCHAR2 (3) NOT NULL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 ) ;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>
                <a:solidFill>
                  <a:srgbClr val="FF0066"/>
                </a:solidFill>
                <a:latin typeface="Droid Sans"/>
                <a:ea typeface="Droid Sans"/>
                <a:cs typeface="Droid Sans"/>
                <a:sym typeface="Droid Sans"/>
              </a:rPr>
              <a:t>ALTER TABLE </a:t>
            </a:r>
            <a:r>
              <a:rPr lang="en-GB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Customer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>
                <a:solidFill>
                  <a:srgbClr val="FF0066"/>
                </a:solidFill>
                <a:latin typeface="Droid Sans"/>
                <a:ea typeface="Droid Sans"/>
                <a:cs typeface="Droid Sans"/>
                <a:sym typeface="Droid Sans"/>
              </a:rPr>
              <a:t>	ADD CONSTRAINT </a:t>
            </a:r>
            <a:r>
              <a:rPr lang="en-GB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Customer_PK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>
                <a:solidFill>
                  <a:srgbClr val="FF0066"/>
                </a:solidFill>
                <a:latin typeface="Droid Sans"/>
                <a:ea typeface="Droid Sans"/>
                <a:cs typeface="Droid Sans"/>
                <a:sym typeface="Droid Sans"/>
              </a:rPr>
              <a:t>	PRIMARY KEY </a:t>
            </a:r>
            <a:r>
              <a:rPr lang="en-GB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( customerID ) ;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ALTER TABLE Customer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ADD CONSTRAINT C_PaymentDetails_FK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</a:t>
            </a:r>
            <a:r>
              <a:rPr lang="en-GB" sz="1200">
                <a:solidFill>
                  <a:srgbClr val="FF0066"/>
                </a:solidFill>
                <a:latin typeface="Droid Sans"/>
                <a:ea typeface="Droid Sans"/>
                <a:cs typeface="Droid Sans"/>
                <a:sym typeface="Droid Sans"/>
              </a:rPr>
              <a:t>FOREIGN KEY </a:t>
            </a:r>
            <a:r>
              <a:rPr lang="en-GB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( PaymentDetails_cardNumber, PaymentDetails_cardSecurity 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REFERENCES PaymentDetails ( cardNumber, cardSecurity ) ;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chemeClr val="lt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7" cy="97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rete Round"/>
              <a:buNone/>
            </a:pPr>
            <a:r>
              <a:rPr lang="en-GB" sz="40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MongoDB: </a:t>
            </a:r>
            <a:r>
              <a:rPr lang="en-GB" sz="3200" b="0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Create</a:t>
            </a:r>
          </a:p>
        </p:txBody>
      </p:sp>
      <p:sp>
        <p:nvSpPr>
          <p:cNvPr id="639" name="Shape 639"/>
          <p:cNvSpPr/>
          <p:nvPr/>
        </p:nvSpPr>
        <p:spPr>
          <a:xfrm>
            <a:off x="3784800" y="2272675"/>
            <a:ext cx="4622400" cy="4316100"/>
          </a:xfrm>
          <a:prstGeom prst="rect">
            <a:avLst/>
          </a:prstGeom>
          <a:solidFill>
            <a:srgbClr val="3F3F3F"/>
          </a:solidFill>
          <a:ln w="15875" cap="rnd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00">
                <a:solidFill>
                  <a:srgbClr val="FF0066"/>
                </a:solidFill>
                <a:latin typeface="Droid Sans"/>
                <a:ea typeface="Droid Sans"/>
                <a:cs typeface="Droid Sans"/>
                <a:sym typeface="Droid Sans"/>
              </a:rPr>
              <a:t>db.Customer.ensureIndex</a:t>
            </a:r>
            <a:r>
              <a:rPr lang="en-GB" sz="11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({customerID : 1}, {unique : 1})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10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00">
                <a:solidFill>
                  <a:srgbClr val="FF0066"/>
                </a:solidFill>
                <a:latin typeface="Droid Sans"/>
                <a:ea typeface="Droid Sans"/>
                <a:cs typeface="Droid Sans"/>
                <a:sym typeface="Droid Sans"/>
              </a:rPr>
              <a:t>db.Customer.insert</a:t>
            </a:r>
            <a:r>
              <a:rPr lang="en-GB" sz="11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({customerID : 800002, </a:t>
            </a:r>
          </a:p>
          <a:p>
            <a:pPr marL="457200" marR="0" lvl="1" indent="0" algn="l" rtl="0">
              <a:spcBef>
                <a:spcPts val="0"/>
              </a:spcBef>
              <a:buSzPct val="25000"/>
              <a:buNone/>
            </a:pPr>
            <a:r>
              <a:rPr lang="en-GB" sz="11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customerName : "Oliver Heald",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customerDateOfBirth : new Date (1940, 02, 18),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customerEmail : "heald@email.com",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customerPhone : 4454370987976,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customerStatus : "hold",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customerCard : {cardNumber : 2345678901234567,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		   cardExpiry : "05/17",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		   cardSecurity : 234,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		   cardBillingID : 810002 }})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   </a:t>
            </a:r>
            <a:r>
              <a:rPr lang="en-GB" sz="1100">
                <a:solidFill>
                  <a:srgbClr val="FF0066"/>
                </a:solidFill>
                <a:latin typeface="Droid Sans"/>
                <a:ea typeface="Droid Sans"/>
                <a:cs typeface="Droid Sans"/>
                <a:sym typeface="Droid Sans"/>
              </a:rPr>
              <a:t>customerAddress</a:t>
            </a:r>
            <a:r>
              <a:rPr lang="en-GB" sz="11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[{addressID : 810002,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		addressHouse : "11",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		addressStreet : "Street" 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		addressCity : "Letchworth Garden City",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		addressCounty : "Hertfordshire",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		addressPostcode : "SG6 OH1"}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                    	           {addressID : 810003,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		addressHouse : "12",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		addressStreet : "Street",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		addressCity : "Letchworth Garden City",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		addressCounty : "Hertfordshire",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		addressPostcode : "SG6 OH1"}})</a:t>
            </a:r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7" cy="97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rete Round"/>
              <a:buNone/>
            </a:pPr>
            <a:r>
              <a:rPr lang="en-GB" sz="40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Oracle &amp; MongoDB: </a:t>
            </a:r>
            <a:r>
              <a:rPr lang="en-GB" sz="3200" b="0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Secure</a:t>
            </a:r>
          </a:p>
        </p:txBody>
      </p:sp>
      <p:sp>
        <p:nvSpPr>
          <p:cNvPr id="645" name="Shape 645"/>
          <p:cNvSpPr/>
          <p:nvPr/>
        </p:nvSpPr>
        <p:spPr>
          <a:xfrm>
            <a:off x="810000" y="2360250"/>
            <a:ext cx="4876500" cy="3509100"/>
          </a:xfrm>
          <a:prstGeom prst="rect">
            <a:avLst/>
          </a:prstGeom>
          <a:solidFill>
            <a:srgbClr val="4A4A4A"/>
          </a:solidFill>
          <a:ln w="15875" cap="rnd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5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CREATE ROLE Accounts IDENTIFIED BY password;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15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5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GRANT SELECT ON Customer to Accounts;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5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GRANT INSERT ON Customer to Accounts;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5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GRANT UPDATE ON Customer to Accounts;</a:t>
            </a:r>
          </a:p>
        </p:txBody>
      </p:sp>
      <p:sp>
        <p:nvSpPr>
          <p:cNvPr id="646" name="Shape 646"/>
          <p:cNvSpPr/>
          <p:nvPr/>
        </p:nvSpPr>
        <p:spPr>
          <a:xfrm>
            <a:off x="6505525" y="2360250"/>
            <a:ext cx="4876500" cy="3509100"/>
          </a:xfrm>
          <a:prstGeom prst="rect">
            <a:avLst/>
          </a:prstGeom>
          <a:solidFill>
            <a:srgbClr val="4A4A4A"/>
          </a:solidFill>
          <a:ln w="15875" cap="rnd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5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use admin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15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5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db.createUser (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5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user : "Accounts",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5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pwd : "password",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5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roles : [{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5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	role : "readWrite",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5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	db : "NBGardens",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5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	collection : "Customer"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5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}]})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15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5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db.runCommand ({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5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updateRole : “Accounts",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5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privileges : [{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5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	resource : {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5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		db : “NBGardens",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5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		collection : "Customer"},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5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	actions : ["find", "update", "insert", "remove"]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15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}]})</a:t>
            </a:r>
          </a:p>
        </p:txBody>
      </p:sp>
      <p:sp>
        <p:nvSpPr>
          <p:cNvPr id="647" name="Shape 647"/>
          <p:cNvSpPr txBox="1"/>
          <p:nvPr/>
        </p:nvSpPr>
        <p:spPr>
          <a:xfrm>
            <a:off x="468924" y="5960942"/>
            <a:ext cx="5486399" cy="5649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EFEFE"/>
              </a:buClr>
              <a:buSzPct val="25000"/>
              <a:buFont typeface="Crete Round"/>
              <a:buNone/>
            </a:pPr>
            <a:r>
              <a:rPr lang="en-GB" sz="3200" b="1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Oracle</a:t>
            </a:r>
          </a:p>
        </p:txBody>
      </p:sp>
      <p:sp>
        <p:nvSpPr>
          <p:cNvPr id="648" name="Shape 648"/>
          <p:cNvSpPr txBox="1"/>
          <p:nvPr/>
        </p:nvSpPr>
        <p:spPr>
          <a:xfrm>
            <a:off x="6107723" y="5960942"/>
            <a:ext cx="5486399" cy="5649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EFEFE"/>
              </a:buClr>
              <a:buSzPct val="25000"/>
              <a:buFont typeface="Crete Round"/>
              <a:buNone/>
            </a:pPr>
            <a:r>
              <a:rPr lang="en-GB" sz="3200" b="1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MongoDB</a:t>
            </a:r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rete Round"/>
              <a:buNone/>
            </a:pPr>
            <a:r>
              <a:rPr lang="en-GB" sz="40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Oracle: </a:t>
            </a:r>
            <a:r>
              <a:rPr lang="en-GB" sz="3200" b="0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Query</a:t>
            </a:r>
          </a:p>
        </p:txBody>
      </p:sp>
      <p:sp>
        <p:nvSpPr>
          <p:cNvPr id="654" name="Shape 654"/>
          <p:cNvSpPr/>
          <p:nvPr/>
        </p:nvSpPr>
        <p:spPr>
          <a:xfrm>
            <a:off x="13456378" y="5953992"/>
            <a:ext cx="5760600" cy="4555500"/>
          </a:xfrm>
          <a:prstGeom prst="rect">
            <a:avLst/>
          </a:prstGeom>
          <a:solidFill>
            <a:srgbClr val="3F3F3F"/>
          </a:solidFill>
          <a:ln w="15875" cap="rnd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DECLARE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CURSOR cursor IS SELECT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CustomerOrder.customerOrderid,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CustomerOrderLine.productID,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CustomerOrderLine.clineQuantity,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Product.productprice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FROM Customer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JOIN Customerorder     ON CustomerOrder.customerID = Customer.customerID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JOIN Customerorderline ON CustomerOrderLine.clineOrderID = Customerorder.orderID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JOIN Product           ON Product.productID = customerorderline.productid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WHERE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Customer.customerid = 5;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900">
              <a:solidFill>
                <a:schemeClr val="lt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order_ID CustomerOrder.orderID%type;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product_ID CustomerOrderLine.productID%type;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quantity CustomerOrderLine.clineQuantity%type;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product_Price product.productPrice%type;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900">
              <a:solidFill>
                <a:schemeClr val="lt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BEGIN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OPEN cursor;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LOOP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FETCH cursor into order_ID, product_ID, quantity, product_Price;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IF cursor%found then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dbms_output.put_line('Order ID: '||order_ID ||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	'  Product ID: ' || product_ID ||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	' Quantity: '|| quantity ||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	' Product Price: '|| product_Price||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	' Total: ' || quantity * product_Price);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ELSE exit;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END if;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END loop;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END;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/</a:t>
            </a:r>
          </a:p>
        </p:txBody>
      </p:sp>
      <p:sp>
        <p:nvSpPr>
          <p:cNvPr id="655" name="Shape 655"/>
          <p:cNvSpPr/>
          <p:nvPr/>
        </p:nvSpPr>
        <p:spPr>
          <a:xfrm>
            <a:off x="1698906" y="5301208"/>
            <a:ext cx="8784976" cy="864096"/>
          </a:xfrm>
          <a:prstGeom prst="rect">
            <a:avLst/>
          </a:prstGeom>
          <a:solidFill>
            <a:srgbClr val="3F3F3F"/>
          </a:solidFill>
          <a:ln w="15875" cap="rnd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500" dirty="0">
                <a:solidFill>
                  <a:schemeClr val="bg1"/>
                </a:solidFill>
                <a:latin typeface="Droid Sans"/>
                <a:ea typeface="Droid Sans"/>
                <a:cs typeface="Droid Sans"/>
                <a:sym typeface="Droid Sans"/>
              </a:rPr>
              <a:t>Order ID: 3	Product ID: 3	Quantity: 1	Product Price: 3000	Total: 3000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500" dirty="0">
                <a:solidFill>
                  <a:schemeClr val="bg1"/>
                </a:solidFill>
                <a:latin typeface="Droid Sans"/>
                <a:ea typeface="Droid Sans"/>
                <a:cs typeface="Droid Sans"/>
                <a:sym typeface="Droid Sans"/>
              </a:rPr>
              <a:t>Order ID: 4  	Product ID: 2 	Quantity: 1  	Product Price: 100  	Total: 100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500" dirty="0">
                <a:solidFill>
                  <a:schemeClr val="bg1"/>
                </a:solidFill>
                <a:latin typeface="Droid Sans"/>
                <a:ea typeface="Droid Sans"/>
                <a:cs typeface="Droid Sans"/>
                <a:sym typeface="Droid Sans"/>
              </a:rPr>
              <a:t>Order ID: 4  	Product ID: 5 	Quantity: 2  	Product Price: 300  	Total: 600</a:t>
            </a:r>
          </a:p>
        </p:txBody>
      </p:sp>
      <p:graphicFrame>
        <p:nvGraphicFramePr>
          <p:cNvPr id="656" name="Shape 656"/>
          <p:cNvGraphicFramePr/>
          <p:nvPr>
            <p:extLst>
              <p:ext uri="{D42A27DB-BD31-4B8C-83A1-F6EECF244321}">
                <p14:modId xmlns:p14="http://schemas.microsoft.com/office/powerpoint/2010/main" val="2778646765"/>
              </p:ext>
            </p:extLst>
          </p:nvPr>
        </p:nvGraphicFramePr>
        <p:xfrm>
          <a:off x="4819449" y="2947728"/>
          <a:ext cx="2553100" cy="1828860"/>
        </p:xfrm>
        <a:graphic>
          <a:graphicData uri="http://schemas.openxmlformats.org/drawingml/2006/table">
            <a:tbl>
              <a:tblPr firstRow="1" bandRow="1">
                <a:noFill/>
                <a:tableStyleId>{DA5B6401-4E0B-4F1E-B22D-5025FF84D4A5}</a:tableStyleId>
              </a:tblPr>
              <a:tblGrid>
                <a:gridCol w="1276550"/>
                <a:gridCol w="1276550"/>
              </a:tblGrid>
              <a:tr h="264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dirty="0"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Order ID</a:t>
                      </a:r>
                    </a:p>
                  </a:txBody>
                  <a:tcPr marL="91450" marR="91450" marT="45725" marB="45725"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Customer ID</a:t>
                      </a:r>
                    </a:p>
                  </a:txBody>
                  <a:tcPr marL="91450" marR="91450" marT="45725" marB="45725">
                    <a:solidFill>
                      <a:srgbClr val="0C0C0C"/>
                    </a:solidFill>
                  </a:tcPr>
                </a:tc>
              </a:tr>
              <a:tr h="264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264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</a:tr>
              <a:tr h="264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264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264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657" name="Shape 657"/>
          <p:cNvGraphicFramePr/>
          <p:nvPr>
            <p:extLst>
              <p:ext uri="{D42A27DB-BD31-4B8C-83A1-F6EECF244321}">
                <p14:modId xmlns:p14="http://schemas.microsoft.com/office/powerpoint/2010/main" val="269922312"/>
              </p:ext>
            </p:extLst>
          </p:nvPr>
        </p:nvGraphicFramePr>
        <p:xfrm>
          <a:off x="345665" y="2947728"/>
          <a:ext cx="4382182" cy="1828860"/>
        </p:xfrm>
        <a:graphic>
          <a:graphicData uri="http://schemas.openxmlformats.org/drawingml/2006/table">
            <a:tbl>
              <a:tblPr firstRow="1" bandRow="1">
                <a:noFill/>
                <a:tableStyleId>{EC726FC0-37A0-4BB7-BCED-FC50A41888EC}</a:tableStyleId>
              </a:tblPr>
              <a:tblGrid>
                <a:gridCol w="1362576"/>
                <a:gridCol w="1509803"/>
                <a:gridCol w="1509803"/>
              </a:tblGrid>
              <a:tr h="228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dirty="0">
                          <a:latin typeface="Crete Round" panose="020B0604020202020204" charset="0"/>
                        </a:rPr>
                        <a:t>Product ID</a:t>
                      </a:r>
                    </a:p>
                  </a:txBody>
                  <a:tcPr marL="91450" marR="91450" marT="45725" marB="45725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dirty="0">
                          <a:latin typeface="Crete Round" panose="020B0604020202020204" charset="0"/>
                        </a:rPr>
                        <a:t>Product Name</a:t>
                      </a:r>
                    </a:p>
                  </a:txBody>
                  <a:tcPr marL="91450" marR="91450" marT="45725" marB="45725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dirty="0">
                          <a:latin typeface="Crete Round" panose="020B0604020202020204" charset="0"/>
                        </a:rPr>
                        <a:t>Product Price</a:t>
                      </a:r>
                    </a:p>
                  </a:txBody>
                  <a:tcPr marL="91450" marR="91450" marT="45725" marB="45725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</a:tr>
              <a:tr h="228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Blue Gnome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100</a:t>
                      </a:r>
                    </a:p>
                  </a:txBody>
                  <a:tcPr marL="91450" marR="91450" marT="45725" marB="45725"/>
                </a:tc>
              </a:tr>
              <a:tr h="228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Green Gnome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100</a:t>
                      </a:r>
                    </a:p>
                  </a:txBody>
                  <a:tcPr marL="91450" marR="91450" marT="45725" marB="45725"/>
                </a:tc>
              </a:tr>
              <a:tr h="228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Jacuzzi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3000</a:t>
                      </a:r>
                    </a:p>
                  </a:txBody>
                  <a:tcPr marL="91450" marR="91450" marT="45725" marB="45725"/>
                </a:tc>
              </a:tr>
              <a:tr h="228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Birdbath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500</a:t>
                      </a:r>
                    </a:p>
                  </a:txBody>
                  <a:tcPr marL="91450" marR="91450" marT="45725" marB="45725"/>
                </a:tc>
              </a:tr>
              <a:tr h="228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Red Bench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300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658" name="Shape 658"/>
          <p:cNvGraphicFramePr/>
          <p:nvPr>
            <p:extLst>
              <p:ext uri="{D42A27DB-BD31-4B8C-83A1-F6EECF244321}">
                <p14:modId xmlns:p14="http://schemas.microsoft.com/office/powerpoint/2010/main" val="3695305731"/>
              </p:ext>
            </p:extLst>
          </p:nvPr>
        </p:nvGraphicFramePr>
        <p:xfrm>
          <a:off x="7464153" y="2947728"/>
          <a:ext cx="4382188" cy="1828860"/>
        </p:xfrm>
        <a:graphic>
          <a:graphicData uri="http://schemas.openxmlformats.org/drawingml/2006/table">
            <a:tbl>
              <a:tblPr firstRow="1" bandRow="1">
                <a:noFill/>
                <a:tableStyleId>{1AB0C678-80AB-4738-B69B-F4FE8E9EBC45}</a:tableStyleId>
              </a:tblPr>
              <a:tblGrid>
                <a:gridCol w="1409939"/>
                <a:gridCol w="1409939"/>
                <a:gridCol w="1562310"/>
              </a:tblGrid>
              <a:tr h="18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dirty="0">
                          <a:latin typeface="Crete Round" panose="020B0604020202020204" charset="0"/>
                        </a:rPr>
                        <a:t>Order  ID</a:t>
                      </a:r>
                    </a:p>
                  </a:txBody>
                  <a:tcPr marL="91450" marR="91450" marT="45725" marB="45725"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dirty="0">
                          <a:latin typeface="Crete Round" panose="020B0604020202020204" charset="0"/>
                        </a:rPr>
                        <a:t>Product ID</a:t>
                      </a:r>
                    </a:p>
                  </a:txBody>
                  <a:tcPr marL="91450" marR="91450" marT="45725" marB="45725"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dirty="0">
                          <a:latin typeface="Crete Round" panose="020B0604020202020204" charset="0"/>
                        </a:rPr>
                        <a:t>Product Quantity</a:t>
                      </a:r>
                    </a:p>
                  </a:txBody>
                  <a:tcPr marL="91450" marR="91450" marT="45725" marB="45725">
                    <a:solidFill>
                      <a:srgbClr val="0C0C0C"/>
                    </a:solidFill>
                  </a:tcPr>
                </a:tc>
              </a:tr>
              <a:tr h="159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159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159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159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159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Droid Sans" panose="020B0604020202020204" charset="0"/>
                          <a:ea typeface="Droid Sans" panose="020B0604020202020204" charset="0"/>
                          <a:cs typeface="Droid Sans" panose="020B0604020202020204" charset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59" name="Shape 659"/>
          <p:cNvSpPr txBox="1"/>
          <p:nvPr/>
        </p:nvSpPr>
        <p:spPr>
          <a:xfrm>
            <a:off x="698619" y="2457902"/>
            <a:ext cx="3363000" cy="39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EFEFE"/>
              </a:buClr>
              <a:buSzPct val="25000"/>
              <a:buFont typeface="Crete Round"/>
              <a:buNone/>
            </a:pPr>
            <a:r>
              <a:rPr lang="en-GB" sz="2000" b="1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Product</a:t>
            </a:r>
          </a:p>
        </p:txBody>
      </p:sp>
      <p:sp>
        <p:nvSpPr>
          <p:cNvPr id="660" name="Shape 660"/>
          <p:cNvSpPr txBox="1"/>
          <p:nvPr/>
        </p:nvSpPr>
        <p:spPr>
          <a:xfrm>
            <a:off x="8130442" y="2457902"/>
            <a:ext cx="3363000" cy="39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EFEFE"/>
              </a:buClr>
              <a:buSzPct val="25000"/>
              <a:buFont typeface="Crete Round"/>
              <a:buNone/>
            </a:pPr>
            <a:r>
              <a:rPr lang="en-GB" sz="2000" b="1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Customer Order Line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4414531" y="2457902"/>
            <a:ext cx="3363000" cy="39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EFEFE"/>
              </a:buClr>
              <a:buSzPct val="25000"/>
              <a:buFont typeface="Crete Round"/>
              <a:buNone/>
            </a:pPr>
            <a:r>
              <a:rPr lang="en-GB" sz="2000" b="1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Customer Order</a:t>
            </a:r>
          </a:p>
        </p:txBody>
      </p: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7" cy="97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rete Round"/>
              <a:buNone/>
            </a:pPr>
            <a:r>
              <a:rPr lang="en-GB" sz="40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MongoDB: </a:t>
            </a:r>
            <a:r>
              <a:rPr lang="en-GB" sz="3200" b="0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Query</a:t>
            </a:r>
          </a:p>
        </p:txBody>
      </p:sp>
      <p:sp>
        <p:nvSpPr>
          <p:cNvPr id="667" name="Shape 667"/>
          <p:cNvSpPr/>
          <p:nvPr/>
        </p:nvSpPr>
        <p:spPr>
          <a:xfrm>
            <a:off x="3699300" y="2548800"/>
            <a:ext cx="4793400" cy="3672000"/>
          </a:xfrm>
          <a:prstGeom prst="rect">
            <a:avLst/>
          </a:prstGeom>
          <a:solidFill>
            <a:srgbClr val="3F3F3F"/>
          </a:solidFill>
          <a:ln w="15875" cap="rnd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 dirty="0">
                <a:solidFill>
                  <a:srgbClr val="FF0066"/>
                </a:solidFill>
                <a:latin typeface="Droid Sans"/>
                <a:ea typeface="Droid Sans"/>
                <a:cs typeface="Droid Sans"/>
                <a:sym typeface="Droid Sans"/>
              </a:rPr>
              <a:t>&gt; </a:t>
            </a:r>
            <a:r>
              <a:rPr lang="en-GB" sz="1200" dirty="0" err="1">
                <a:solidFill>
                  <a:srgbClr val="FF0066"/>
                </a:solidFill>
                <a:latin typeface="Droid Sans"/>
                <a:ea typeface="Droid Sans"/>
                <a:cs typeface="Droid Sans"/>
                <a:sym typeface="Droid Sans"/>
              </a:rPr>
              <a:t>db.Customer.find</a:t>
            </a:r>
            <a:r>
              <a:rPr lang="en-GB" sz="1200" dirty="0">
                <a:solidFill>
                  <a:srgbClr val="FF0066"/>
                </a:solidFill>
                <a:latin typeface="Droid Sans"/>
                <a:ea typeface="Droid Sans"/>
                <a:cs typeface="Droid Sans"/>
                <a:sym typeface="Droid Sans"/>
              </a:rPr>
              <a:t>().pretty()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dirty="0">
              <a:solidFill>
                <a:srgbClr val="FF0066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 dirty="0">
                <a:solidFill>
                  <a:srgbClr val="FF0066"/>
                </a:solidFill>
                <a:latin typeface="Droid Sans"/>
                <a:ea typeface="Droid Sans"/>
                <a:cs typeface="Droid Sans"/>
                <a:sym typeface="Droid Sans"/>
              </a:rPr>
              <a:t>&gt; </a:t>
            </a:r>
            <a:r>
              <a:rPr lang="en-GB" sz="1200" dirty="0" err="1">
                <a:solidFill>
                  <a:srgbClr val="FF0066"/>
                </a:solidFill>
                <a:latin typeface="Droid Sans"/>
                <a:ea typeface="Droid Sans"/>
                <a:cs typeface="Droid Sans"/>
                <a:sym typeface="Droid Sans"/>
              </a:rPr>
              <a:t>db.Customer.find</a:t>
            </a:r>
            <a:r>
              <a:rPr lang="en-GB" sz="1200" dirty="0">
                <a:solidFill>
                  <a:srgbClr val="FF0066"/>
                </a:solidFill>
                <a:latin typeface="Droid Sans"/>
                <a:ea typeface="Droid Sans"/>
                <a:cs typeface="Droid Sans"/>
                <a:sym typeface="Droid Sans"/>
              </a:rPr>
              <a:t>({customerID:800001},{customerID:1}).pretty()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dirty="0">
              <a:solidFill>
                <a:srgbClr val="FF0066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 dirty="0">
                <a:solidFill>
                  <a:srgbClr val="FF0066"/>
                </a:solidFill>
                <a:latin typeface="Droid Sans"/>
                <a:ea typeface="Droid Sans"/>
                <a:cs typeface="Droid Sans"/>
                <a:sym typeface="Droid Sans"/>
              </a:rPr>
              <a:t>&gt; </a:t>
            </a:r>
            <a:r>
              <a:rPr lang="en-GB" sz="1200" dirty="0" err="1">
                <a:solidFill>
                  <a:srgbClr val="FF0066"/>
                </a:solidFill>
                <a:latin typeface="Droid Sans"/>
                <a:ea typeface="Droid Sans"/>
                <a:cs typeface="Droid Sans"/>
                <a:sym typeface="Droid Sans"/>
              </a:rPr>
              <a:t>db.CustomerOrder.find</a:t>
            </a:r>
            <a:r>
              <a:rPr lang="en-GB" sz="1200" dirty="0">
                <a:solidFill>
                  <a:srgbClr val="FF0066"/>
                </a:solidFill>
                <a:latin typeface="Droid Sans"/>
                <a:ea typeface="Droid Sans"/>
                <a:cs typeface="Droid Sans"/>
                <a:sym typeface="Droid Sans"/>
              </a:rPr>
              <a:t>({ products : {$all : [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 dirty="0">
                <a:solidFill>
                  <a:srgbClr val="FF0066"/>
                </a:solidFill>
                <a:latin typeface="Droid Sans"/>
                <a:ea typeface="Droid Sans"/>
                <a:cs typeface="Droid Sans"/>
                <a:sym typeface="Droid Sans"/>
              </a:rPr>
              <a:t>	{ $</a:t>
            </a:r>
            <a:r>
              <a:rPr lang="en-GB" sz="1200" dirty="0" err="1">
                <a:solidFill>
                  <a:srgbClr val="FF0066"/>
                </a:solidFill>
                <a:latin typeface="Droid Sans"/>
                <a:ea typeface="Droid Sans"/>
                <a:cs typeface="Droid Sans"/>
                <a:sym typeface="Droid Sans"/>
              </a:rPr>
              <a:t>elemMatch</a:t>
            </a:r>
            <a:r>
              <a:rPr lang="en-GB" sz="1200" dirty="0">
                <a:solidFill>
                  <a:srgbClr val="FF0066"/>
                </a:solidFill>
                <a:latin typeface="Droid Sans"/>
                <a:ea typeface="Droid Sans"/>
                <a:cs typeface="Droid Sans"/>
                <a:sym typeface="Droid Sans"/>
              </a:rPr>
              <a:t> : {productQuantity:1}},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 dirty="0">
                <a:solidFill>
                  <a:srgbClr val="FF0066"/>
                </a:solidFill>
                <a:latin typeface="Droid Sans"/>
                <a:ea typeface="Droid Sans"/>
                <a:cs typeface="Droid Sans"/>
                <a:sym typeface="Droid Sans"/>
              </a:rPr>
              <a:t>	{ $</a:t>
            </a:r>
            <a:r>
              <a:rPr lang="en-GB" sz="1200" dirty="0" err="1">
                <a:solidFill>
                  <a:srgbClr val="FF0066"/>
                </a:solidFill>
                <a:latin typeface="Droid Sans"/>
                <a:ea typeface="Droid Sans"/>
                <a:cs typeface="Droid Sans"/>
                <a:sym typeface="Droid Sans"/>
              </a:rPr>
              <a:t>elemMatch</a:t>
            </a:r>
            <a:r>
              <a:rPr lang="en-GB" sz="1200" dirty="0">
                <a:solidFill>
                  <a:srgbClr val="FF0066"/>
                </a:solidFill>
                <a:latin typeface="Droid Sans"/>
                <a:ea typeface="Droid Sans"/>
                <a:cs typeface="Droid Sans"/>
                <a:sym typeface="Droid Sans"/>
              </a:rPr>
              <a:t> : {productQuantity:1}}]}},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 dirty="0">
                <a:solidFill>
                  <a:srgbClr val="FF0066"/>
                </a:solidFill>
                <a:latin typeface="Droid Sans"/>
                <a:ea typeface="Droid Sans"/>
                <a:cs typeface="Droid Sans"/>
                <a:sym typeface="Droid Sans"/>
              </a:rPr>
              <a:t>	{ "</a:t>
            </a:r>
            <a:r>
              <a:rPr lang="en-GB" sz="1200" dirty="0" err="1">
                <a:solidFill>
                  <a:srgbClr val="FF0066"/>
                </a:solidFill>
                <a:latin typeface="Droid Sans"/>
                <a:ea typeface="Droid Sans"/>
                <a:cs typeface="Droid Sans"/>
                <a:sym typeface="Droid Sans"/>
              </a:rPr>
              <a:t>products.productID</a:t>
            </a:r>
            <a:r>
              <a:rPr lang="en-GB" sz="1200" dirty="0">
                <a:solidFill>
                  <a:srgbClr val="FF0066"/>
                </a:solidFill>
                <a:latin typeface="Droid Sans"/>
                <a:ea typeface="Droid Sans"/>
                <a:cs typeface="Droid Sans"/>
                <a:sym typeface="Droid Sans"/>
              </a:rPr>
              <a:t>.$":1, _id:0}).pretty()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dirty="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 dirty="0" smtClean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“</a:t>
            </a:r>
            <a:r>
              <a:rPr lang="en-GB" sz="120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products” : </a:t>
            </a:r>
            <a:r>
              <a:rPr lang="en-GB" sz="1200" dirty="0" smtClean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[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 dirty="0" smtClean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{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</a:t>
            </a:r>
            <a:r>
              <a:rPr lang="en-GB" sz="1200" dirty="0" smtClean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“</a:t>
            </a:r>
            <a:r>
              <a:rPr lang="en-GB" sz="1200" dirty="0" err="1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productID</a:t>
            </a:r>
            <a:r>
              <a:rPr lang="en-GB" sz="120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” : 600003,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</a:t>
            </a:r>
            <a:r>
              <a:rPr lang="en-GB" sz="1200" dirty="0" smtClean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“</a:t>
            </a:r>
            <a:r>
              <a:rPr lang="en-GB" sz="1200" dirty="0" err="1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productQuantity</a:t>
            </a:r>
            <a:r>
              <a:rPr lang="en-GB" sz="120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” : 1,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</a:t>
            </a:r>
            <a:r>
              <a:rPr lang="en-GB" sz="1200" dirty="0" smtClean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“</a:t>
            </a:r>
            <a:r>
              <a:rPr lang="en-GB" sz="1200" dirty="0" err="1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productStatus</a:t>
            </a:r>
            <a:r>
              <a:rPr lang="en-GB" sz="120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” : “packed”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</a:t>
            </a:r>
            <a:r>
              <a:rPr lang="en-GB" sz="1200" dirty="0" smtClean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“</a:t>
            </a:r>
            <a:r>
              <a:rPr lang="en-GB" sz="1200" dirty="0" err="1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warehouseID</a:t>
            </a:r>
            <a:r>
              <a:rPr lang="en-GB" sz="1200" dirty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: 303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 dirty="0" smtClean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	}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200" dirty="0" smtClean="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]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GB" sz="1200" dirty="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>
            <a:spLocks noGrp="1"/>
          </p:cNvSpPr>
          <p:nvPr>
            <p:ph type="ctrTitle"/>
          </p:nvPr>
        </p:nvSpPr>
        <p:spPr>
          <a:xfrm>
            <a:off x="810000" y="1449146"/>
            <a:ext cx="10572000" cy="297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Questrial"/>
              <a:buNone/>
            </a:pPr>
            <a:r>
              <a:rPr lang="en-GB">
                <a:latin typeface="Crete Round"/>
                <a:ea typeface="Crete Round"/>
                <a:cs typeface="Crete Round"/>
                <a:sym typeface="Crete Round"/>
              </a:rPr>
              <a:t>Querying &amp; Testing with Java</a:t>
            </a:r>
          </a:p>
        </p:txBody>
      </p:sp>
      <p:sp>
        <p:nvSpPr>
          <p:cNvPr id="673" name="Shape 673"/>
          <p:cNvSpPr txBox="1">
            <a:spLocks noGrp="1"/>
          </p:cNvSpPr>
          <p:nvPr>
            <p:ph type="subTitle" idx="1"/>
          </p:nvPr>
        </p:nvSpPr>
        <p:spPr>
          <a:xfrm>
            <a:off x="810000" y="5280846"/>
            <a:ext cx="10572000" cy="43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GB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Questrial"/>
              <a:buNone/>
            </a:pPr>
            <a:r>
              <a:rPr lang="en-GB">
                <a:latin typeface="Crete Round"/>
                <a:ea typeface="Crete Round"/>
                <a:cs typeface="Crete Round"/>
                <a:sym typeface="Crete Round"/>
              </a:rPr>
              <a:t>Contents</a:t>
            </a:r>
          </a:p>
        </p:txBody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818712" y="2222286"/>
            <a:ext cx="10554600" cy="363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Design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Querying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Demo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Testing</a:t>
            </a:r>
            <a:endParaRPr lang="en-GB" dirty="0">
              <a:latin typeface="Droid Sans" panose="020B0604020202020204" charset="0"/>
              <a:ea typeface="Droid Sans" panose="020B0604020202020204" charset="0"/>
              <a:cs typeface="Droid Sans" panose="020B0604020202020204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>
            <a:spLocks noGrp="1"/>
          </p:cNvSpPr>
          <p:nvPr>
            <p:ph type="title"/>
          </p:nvPr>
        </p:nvSpPr>
        <p:spPr>
          <a:xfrm>
            <a:off x="810000" y="447200"/>
            <a:ext cx="10572000" cy="99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Questrial"/>
              <a:buNone/>
            </a:pPr>
            <a:r>
              <a:rPr lang="en-GB" dirty="0">
                <a:latin typeface="Crete Round" panose="020B0604020202020204" charset="0"/>
              </a:rPr>
              <a:t>Java Project Design</a:t>
            </a:r>
          </a:p>
        </p:txBody>
      </p:sp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839416" y="2420888"/>
            <a:ext cx="10554574" cy="36365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Questrial"/>
            </a:pPr>
            <a:r>
              <a:rPr lang="en-GB" sz="2200" b="1" dirty="0" smtClean="0">
                <a:latin typeface="Crete Round" panose="020B0604020202020204" charset="0"/>
              </a:rPr>
              <a:t>Task</a:t>
            </a:r>
          </a:p>
          <a:p>
            <a:pPr marL="914400" lvl="1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T</a:t>
            </a:r>
            <a:r>
              <a:rPr lang="en-GB" sz="1800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o </a:t>
            </a:r>
            <a:r>
              <a:rPr lang="en-GB" sz="1800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develop a java program for the inventory management system of </a:t>
            </a:r>
            <a:r>
              <a:rPr lang="en-GB" sz="1800" dirty="0" err="1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NBGardens</a:t>
            </a:r>
            <a:endParaRPr lang="en-GB" sz="1800" dirty="0" smtClean="0">
              <a:latin typeface="Droid Sans" panose="020B0604020202020204" charset="0"/>
              <a:ea typeface="Droid Sans" panose="020B0604020202020204" charset="0"/>
              <a:cs typeface="Droid Sans" panose="020B0604020202020204" charset="0"/>
            </a:endParaRPr>
          </a:p>
          <a:p>
            <a:pPr marL="914400" lvl="1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Droid Sans" panose="020B0604020202020204" charset="0"/>
              <a:ea typeface="Droid Sans" panose="020B0604020202020204" charset="0"/>
              <a:cs typeface="Droid Sans" panose="020B0604020202020204" charset="0"/>
            </a:endParaRPr>
          </a:p>
          <a:p>
            <a:pPr marL="457200" indent="-3683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Questrial"/>
              <a:buChar char="○"/>
            </a:pPr>
            <a:r>
              <a:rPr lang="en-GB" sz="2200" b="1" dirty="0">
                <a:latin typeface="Crete Round" panose="020B0604020202020204" charset="0"/>
              </a:rPr>
              <a:t>Requirements</a:t>
            </a:r>
            <a:endParaRPr lang="en-GB" sz="2200" b="1" dirty="0">
              <a:latin typeface="Crete Round" panose="020B0604020202020204" charset="0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GB" sz="1800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Creating a class diagram</a:t>
            </a: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GB" sz="1800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Connecting to the databases</a:t>
            </a: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GB" sz="1800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Having different access for different roles</a:t>
            </a: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GB" sz="1800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Returning the relevant information for each role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Shape 691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9416" y="0"/>
            <a:ext cx="104552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Shape 696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83432" y="0"/>
            <a:ext cx="39465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Shape 6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6040" y="0"/>
            <a:ext cx="48111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9" cy="9705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r>
              <a:rPr lang="en-GB" sz="40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Contents</a:t>
            </a:r>
          </a:p>
        </p:txBody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818712" y="2222285"/>
            <a:ext cx="10554599" cy="3636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609600" marR="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AutoNum type="arabicPeriod"/>
            </a:pPr>
            <a:r>
              <a:rPr lang="en-GB">
                <a:latin typeface="Droid Sans"/>
                <a:ea typeface="Droid Sans"/>
                <a:cs typeface="Droid Sans"/>
                <a:sym typeface="Droid Sans"/>
              </a:rPr>
              <a:t>What is </a:t>
            </a: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Enterprise Architecture?</a:t>
            </a:r>
          </a:p>
          <a:p>
            <a:pPr marL="609600" marR="0" lvl="0" indent="-3048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AutoNum type="arabicPeriod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Project Brief</a:t>
            </a:r>
          </a:p>
          <a:p>
            <a:pPr marL="609600" marR="0" lvl="0" indent="-3048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AutoNum type="arabicPeriod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Initial Investigation</a:t>
            </a:r>
          </a:p>
          <a:p>
            <a:pPr marL="609600" marR="0" lvl="0" indent="-3048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AutoNum type="arabicPeriod"/>
            </a:pPr>
            <a:r>
              <a:rPr lang="en-GB">
                <a:latin typeface="Droid Sans"/>
                <a:ea typeface="Droid Sans"/>
                <a:cs typeface="Droid Sans"/>
                <a:sym typeface="Droid Sans"/>
              </a:rPr>
              <a:t>Business Process Modeling Notation Diagram (</a:t>
            </a: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As-Is BPMN)</a:t>
            </a:r>
          </a:p>
          <a:p>
            <a:pPr marL="609600" marR="0" lvl="0" indent="-3048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AutoNum type="arabicPeriod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Problems &amp; Solutions</a:t>
            </a:r>
          </a:p>
          <a:p>
            <a:pPr marL="609600" marR="0" lvl="0" indent="-3048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AutoNum type="arabicPeriod"/>
            </a:pPr>
            <a:r>
              <a:rPr lang="en-GB">
                <a:latin typeface="Droid Sans"/>
                <a:ea typeface="Droid Sans"/>
                <a:cs typeface="Droid Sans"/>
                <a:sym typeface="Droid Sans"/>
              </a:rPr>
              <a:t>Business Process Modeling Notation Diagram (</a:t>
            </a: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To-Be BPMN)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>
            <a:spLocks noGrp="1"/>
          </p:cNvSpPr>
          <p:nvPr>
            <p:ph type="title"/>
          </p:nvPr>
        </p:nvSpPr>
        <p:spPr>
          <a:xfrm>
            <a:off x="609600" y="332656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Questrial"/>
              <a:buNone/>
            </a:pPr>
            <a:r>
              <a:rPr lang="en-GB" sz="4000" b="1" i="0" u="none" strike="noStrike" cap="none" dirty="0">
                <a:solidFill>
                  <a:srgbClr val="FEFEFE"/>
                </a:solidFill>
                <a:latin typeface="Crete Round" panose="020B0604020202020204" charset="0"/>
                <a:sym typeface="Questrial"/>
              </a:rPr>
              <a:t>Querying Databases</a:t>
            </a:r>
          </a:p>
        </p:txBody>
      </p:sp>
      <p:sp>
        <p:nvSpPr>
          <p:cNvPr id="703" name="Shape 703"/>
          <p:cNvSpPr txBox="1">
            <a:spLocks noGrp="1"/>
          </p:cNvSpPr>
          <p:nvPr>
            <p:ph type="body" idx="1"/>
          </p:nvPr>
        </p:nvSpPr>
        <p:spPr>
          <a:xfrm>
            <a:off x="818712" y="2222286"/>
            <a:ext cx="10554574" cy="36365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sz="1800" b="1" i="0" u="none" strike="noStrike" cap="none" dirty="0" smtClean="0">
                <a:solidFill>
                  <a:schemeClr val="lt1"/>
                </a:solidFill>
                <a:latin typeface="Crete Round" panose="020B0604020202020204" charset="0"/>
                <a:ea typeface="Droid Sans" panose="020B0604020202020204" charset="0"/>
                <a:cs typeface="Droid Sans" panose="020B0604020202020204" charset="0"/>
                <a:sym typeface="Questrial"/>
              </a:rPr>
              <a:t>MongoDB</a:t>
            </a:r>
          </a:p>
          <a:p>
            <a:pPr marL="11430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sz="1600" b="0" i="0" u="none" strike="noStrike" cap="none" dirty="0" smtClean="0">
                <a:solidFill>
                  <a:schemeClr val="lt1"/>
                </a:solidFill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  <a:sym typeface="Questrial"/>
              </a:rPr>
              <a:t>Situated within the catalogue class</a:t>
            </a:r>
          </a:p>
          <a:p>
            <a:pPr marL="11430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sz="1600" b="0" i="0" u="none" strike="noStrike" cap="none" dirty="0" smtClean="0">
                <a:solidFill>
                  <a:schemeClr val="lt1"/>
                </a:solidFill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  <a:sym typeface="Questrial"/>
              </a:rPr>
              <a:t>Requires 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  <a:sym typeface="Questrial"/>
              </a:rPr>
              <a:t>opening and closing the connection for each </a:t>
            </a:r>
            <a:r>
              <a:rPr lang="en-GB" sz="1600" b="0" i="0" u="none" strike="noStrike" cap="none" dirty="0" smtClean="0">
                <a:solidFill>
                  <a:schemeClr val="lt1"/>
                </a:solidFill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  <a:sym typeface="Questrial"/>
              </a:rPr>
              <a:t>method</a:t>
            </a:r>
          </a:p>
          <a:p>
            <a:pPr marL="11430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endParaRPr lang="en-GB" sz="1600" b="0" i="0" u="none" strike="noStrike" cap="none" dirty="0">
              <a:solidFill>
                <a:schemeClr val="lt1"/>
              </a:solidFill>
              <a:latin typeface="Droid Sans" panose="020B0604020202020204" charset="0"/>
              <a:ea typeface="Droid Sans" panose="020B0604020202020204" charset="0"/>
              <a:cs typeface="Droid Sans" panose="020B0604020202020204" charset="0"/>
              <a:sym typeface="Questrial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sz="1800" b="1" dirty="0">
                <a:latin typeface="Crete Round" panose="020B0604020202020204" charset="0"/>
                <a:ea typeface="Droid Sans" panose="020B0604020202020204" charset="0"/>
                <a:cs typeface="Droid Sans" panose="020B0604020202020204" charset="0"/>
              </a:rPr>
              <a:t>Oracle SQL</a:t>
            </a:r>
          </a:p>
          <a:p>
            <a:pPr marL="11430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sz="1600" b="0" i="0" u="none" strike="noStrike" cap="none" dirty="0">
                <a:solidFill>
                  <a:schemeClr val="lt1"/>
                </a:solidFill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  <a:sym typeface="Questrial"/>
              </a:rPr>
              <a:t>Within its own class as the connection can be opened and returned</a:t>
            </a:r>
          </a:p>
          <a:p>
            <a:pPr marL="11430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sz="1600" b="0" i="0" u="none" strike="noStrike" cap="none" dirty="0">
                <a:solidFill>
                  <a:schemeClr val="lt1"/>
                </a:solidFill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  <a:sym typeface="Questrial"/>
              </a:rPr>
              <a:t>Used by the Accounts, Warehouse, Sales and Inventory Manager </a:t>
            </a:r>
            <a:r>
              <a:rPr lang="en-GB" sz="1600" b="0" i="0" u="none" strike="noStrike" cap="none" dirty="0" smtClean="0">
                <a:solidFill>
                  <a:schemeClr val="lt1"/>
                </a:solidFill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  <a:sym typeface="Questrial"/>
              </a:rPr>
              <a:t>classes</a:t>
            </a:r>
            <a:endParaRPr sz="1800" b="0" i="0" u="none" strike="noStrike" cap="none" dirty="0">
              <a:solidFill>
                <a:schemeClr val="lt1"/>
              </a:solidFill>
              <a:latin typeface="Droid Sans" panose="020B0604020202020204" charset="0"/>
              <a:ea typeface="Droid Sans" panose="020B0604020202020204" charset="0"/>
              <a:cs typeface="Droid Sans" panose="020B0604020202020204" charset="0"/>
              <a:sym typeface="Questrial"/>
            </a:endParaRP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>
            <a:spLocks noGrp="1"/>
          </p:cNvSpPr>
          <p:nvPr>
            <p:ph type="title"/>
          </p:nvPr>
        </p:nvSpPr>
        <p:spPr>
          <a:xfrm>
            <a:off x="609600" y="332656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Questrial"/>
              <a:buNone/>
            </a:pPr>
            <a:r>
              <a:rPr lang="en-GB" sz="4000" b="1" i="0" u="none" strike="noStrike" cap="none" dirty="0">
                <a:solidFill>
                  <a:srgbClr val="FEFEFE"/>
                </a:solidFill>
                <a:latin typeface="Crete Round" panose="020B0604020202020204" charset="0"/>
                <a:sym typeface="Questrial"/>
              </a:rPr>
              <a:t>Querying Databases</a:t>
            </a:r>
          </a:p>
        </p:txBody>
      </p:sp>
      <p:sp>
        <p:nvSpPr>
          <p:cNvPr id="709" name="Shape 709"/>
          <p:cNvSpPr txBox="1">
            <a:spLocks noGrp="1"/>
          </p:cNvSpPr>
          <p:nvPr>
            <p:ph type="body" idx="1"/>
          </p:nvPr>
        </p:nvSpPr>
        <p:spPr>
          <a:xfrm>
            <a:off x="818712" y="2606186"/>
            <a:ext cx="10554600" cy="363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200" b="1" dirty="0">
                <a:latin typeface="Crete Round" panose="020B0604020202020204" charset="0"/>
              </a:rPr>
              <a:t>MongoDB</a:t>
            </a:r>
          </a:p>
          <a:p>
            <a: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Choose the collection</a:t>
            </a:r>
          </a:p>
          <a:p>
            <a: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Choose the document</a:t>
            </a:r>
          </a:p>
          <a:p>
            <a: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Choose the values</a:t>
            </a:r>
          </a:p>
          <a:p>
            <a: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Return the </a:t>
            </a: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…</a:t>
            </a:r>
          </a:p>
        </p:txBody>
      </p:sp>
      <p:sp>
        <p:nvSpPr>
          <p:cNvPr id="5" name="Shape 709"/>
          <p:cNvSpPr txBox="1">
            <a:spLocks/>
          </p:cNvSpPr>
          <p:nvPr/>
        </p:nvSpPr>
        <p:spPr>
          <a:xfrm>
            <a:off x="5879976" y="2564904"/>
            <a:ext cx="5370024" cy="363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841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397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24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24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400000" marR="0" lvl="5" indent="-1648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800000" marR="0" lvl="6" indent="-1584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000" marR="0" lvl="7" indent="-1647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00000" marR="0" lvl="8" indent="-15830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200" b="1" dirty="0" smtClean="0">
                <a:latin typeface="Crete Round" panose="020B0604020202020204" charset="0"/>
              </a:rPr>
              <a:t>Oracle SQL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Create the string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Return the string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Pass the string to the execute method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Return the information</a:t>
            </a:r>
            <a:endParaRPr lang="en-GB" dirty="0">
              <a:latin typeface="Droid Sans" panose="020B0604020202020204" charset="0"/>
              <a:ea typeface="Droid Sans" panose="020B0604020202020204" charset="0"/>
              <a:cs typeface="Droid Sans" panose="020B0604020202020204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>
            <a:spLocks noGrp="1"/>
          </p:cNvSpPr>
          <p:nvPr>
            <p:ph type="ctrTitle"/>
          </p:nvPr>
        </p:nvSpPr>
        <p:spPr>
          <a:xfrm>
            <a:off x="810000" y="1449146"/>
            <a:ext cx="10572000" cy="297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Questrial"/>
              <a:buNone/>
            </a:pPr>
            <a:r>
              <a:rPr lang="en-GB">
                <a:latin typeface="Crete Round"/>
                <a:ea typeface="Crete Round"/>
                <a:cs typeface="Crete Round"/>
                <a:sym typeface="Crete Round"/>
              </a:rPr>
              <a:t>Inventory Management System Demo</a:t>
            </a:r>
          </a:p>
        </p:txBody>
      </p:sp>
      <p:sp>
        <p:nvSpPr>
          <p:cNvPr id="715" name="Shape 715"/>
          <p:cNvSpPr txBox="1">
            <a:spLocks noGrp="1"/>
          </p:cNvSpPr>
          <p:nvPr>
            <p:ph type="subTitle" idx="1"/>
          </p:nvPr>
        </p:nvSpPr>
        <p:spPr>
          <a:xfrm>
            <a:off x="810000" y="5280846"/>
            <a:ext cx="10572000" cy="43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GB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Questrial"/>
              <a:buNone/>
            </a:pPr>
            <a:r>
              <a:rPr lang="en-GB" dirty="0">
                <a:latin typeface="Crete Round"/>
                <a:ea typeface="Crete Round"/>
                <a:cs typeface="Crete Round"/>
                <a:sym typeface="Crete Round"/>
              </a:rPr>
              <a:t>Testing</a:t>
            </a:r>
          </a:p>
        </p:txBody>
      </p:sp>
      <p:sp>
        <p:nvSpPr>
          <p:cNvPr id="721" name="Shape 721"/>
          <p:cNvSpPr txBox="1">
            <a:spLocks noGrp="1"/>
          </p:cNvSpPr>
          <p:nvPr>
            <p:ph type="body" idx="1"/>
          </p:nvPr>
        </p:nvSpPr>
        <p:spPr>
          <a:xfrm>
            <a:off x="818712" y="2222286"/>
            <a:ext cx="10554600" cy="363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342900" marR="0" lvl="0" indent="-342900" algn="l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○"/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Unit testing implemented with JUnit</a:t>
            </a:r>
          </a:p>
          <a:p>
            <a:pPr marR="0" lvl="1" algn="l" rtl="0">
              <a:spcBef>
                <a:spcPts val="960"/>
              </a:spcBef>
              <a:spcAft>
                <a:spcPts val="0"/>
              </a:spcAft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Unit testing framework for Java</a:t>
            </a:r>
          </a:p>
          <a:p>
            <a:pPr marR="0" lvl="1" algn="l" rtl="0">
              <a:spcBef>
                <a:spcPts val="960"/>
              </a:spcBef>
              <a:spcAft>
                <a:spcPts val="0"/>
              </a:spcAft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From a family of frameworks known as </a:t>
            </a:r>
            <a:r>
              <a:rPr lang="en-GB" dirty="0" err="1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xUnit</a:t>
            </a:r>
            <a:endParaRPr lang="en-GB" dirty="0">
              <a:latin typeface="Droid Sans" panose="020B0604020202020204" charset="0"/>
              <a:ea typeface="Droid Sans" panose="020B0604020202020204" charset="0"/>
              <a:cs typeface="Droid Sans" panose="020B0604020202020204" charset="0"/>
            </a:endParaRPr>
          </a:p>
          <a:p>
            <a:pPr marR="0" lvl="1" algn="l" rtl="0">
              <a:spcBef>
                <a:spcPts val="960"/>
              </a:spcBef>
              <a:spcAft>
                <a:spcPts val="0"/>
              </a:spcAft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Can be run automatically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Crete Round"/>
                <a:ea typeface="Crete Round"/>
                <a:cs typeface="Crete Round"/>
                <a:sym typeface="Crete Round"/>
              </a:rPr>
              <a:t>Automation Testing</a:t>
            </a:r>
          </a:p>
        </p:txBody>
      </p:sp>
      <p:sp>
        <p:nvSpPr>
          <p:cNvPr id="727" name="Shape 727"/>
          <p:cNvSpPr txBox="1">
            <a:spLocks noGrp="1"/>
          </p:cNvSpPr>
          <p:nvPr>
            <p:ph type="body" idx="1"/>
          </p:nvPr>
        </p:nvSpPr>
        <p:spPr>
          <a:xfrm>
            <a:off x="818712" y="2222286"/>
            <a:ext cx="10554600" cy="3636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Font typeface="Questrial"/>
            </a:pP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Advantages </a:t>
            </a: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compared to manual </a:t>
            </a: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testing</a:t>
            </a:r>
            <a:endParaRPr lang="en-GB" dirty="0">
              <a:latin typeface="Droid Sans" panose="020B0604020202020204" charset="0"/>
              <a:ea typeface="Droid Sans" panose="020B0604020202020204" charset="0"/>
              <a:cs typeface="Droid Sans" panose="020B0604020202020204" charset="0"/>
            </a:endParaRP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Font typeface="Questrial"/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Automated tests run significantly faster than manual tests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Font typeface="Questrial"/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Less investment in human resources are required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Font typeface="Questrial"/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More reliable than manual testing, the exact same actions are performed every run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Font typeface="Questrial"/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The speed of automation test allows for more advanced tests to be written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>
                <a:latin typeface="Crete Round" panose="020B0604020202020204" charset="0"/>
              </a:rPr>
              <a:t>Tests</a:t>
            </a:r>
          </a:p>
        </p:txBody>
      </p:sp>
      <p:sp>
        <p:nvSpPr>
          <p:cNvPr id="733" name="Shape 733"/>
          <p:cNvSpPr txBox="1">
            <a:spLocks noGrp="1"/>
          </p:cNvSpPr>
          <p:nvPr>
            <p:ph type="body" idx="1"/>
          </p:nvPr>
        </p:nvSpPr>
        <p:spPr>
          <a:xfrm>
            <a:off x="818712" y="2222286"/>
            <a:ext cx="10554600" cy="3636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21 system </a:t>
            </a: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requirements</a:t>
            </a:r>
            <a:endParaRPr dirty="0">
              <a:latin typeface="Droid Sans" panose="020B0604020202020204" charset="0"/>
              <a:ea typeface="Droid Sans" panose="020B0604020202020204" charset="0"/>
              <a:cs typeface="Droid Sans" panose="020B060402020202020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7 test suites covering different portals of </a:t>
            </a: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system</a:t>
            </a:r>
            <a:endParaRPr dirty="0">
              <a:latin typeface="Droid Sans" panose="020B0604020202020204" charset="0"/>
              <a:ea typeface="Droid Sans" panose="020B0604020202020204" charset="0"/>
              <a:cs typeface="Droid Sans" panose="020B060402020202020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Comprised of 42 tests </a:t>
            </a:r>
            <a:endParaRPr dirty="0">
              <a:latin typeface="Droid Sans" panose="020B0604020202020204" charset="0"/>
              <a:ea typeface="Droid Sans" panose="020B0604020202020204" charset="0"/>
              <a:cs typeface="Droid Sans" panose="020B060402020202020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Positive and negative test for each requirement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latin typeface="Crete Round" panose="020B0604020202020204" charset="0"/>
              </a:rPr>
              <a:t>Test Driven Development </a:t>
            </a:r>
          </a:p>
        </p:txBody>
      </p:sp>
      <p:sp>
        <p:nvSpPr>
          <p:cNvPr id="739" name="Shape 739"/>
          <p:cNvSpPr txBox="1">
            <a:spLocks noGrp="1"/>
          </p:cNvSpPr>
          <p:nvPr>
            <p:ph type="body" idx="1"/>
          </p:nvPr>
        </p:nvSpPr>
        <p:spPr>
          <a:xfrm>
            <a:off x="818712" y="2222286"/>
            <a:ext cx="10554600" cy="3636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Software </a:t>
            </a: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development process that focuses on creating tests first and writing code to pass tests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>
              <a:latin typeface="Droid Sans" panose="020B0604020202020204" charset="0"/>
              <a:ea typeface="Droid Sans" panose="020B0604020202020204" charset="0"/>
              <a:cs typeface="Droid Sans" panose="020B0604020202020204" charset="0"/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Write tests based on requirements &amp; specifications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All tests initially fail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Write code to pass test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Repeat process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>
              <a:latin typeface="Droid Sans" panose="020B0604020202020204" charset="0"/>
              <a:ea typeface="Droid Sans" panose="020B0604020202020204" charset="0"/>
              <a:cs typeface="Droid Sans" panose="020B0604020202020204" charset="0"/>
            </a:endParaRPr>
          </a:p>
          <a:p>
            <a:pPr marL="457200" lvl="0" indent="-228600">
              <a:spcBef>
                <a:spcPts val="0"/>
              </a:spcBef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Agile development using short cycles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>
            <a:spLocks noGrp="1"/>
          </p:cNvSpPr>
          <p:nvPr>
            <p:ph type="ctrTitle"/>
          </p:nvPr>
        </p:nvSpPr>
        <p:spPr>
          <a:xfrm>
            <a:off x="810000" y="1449146"/>
            <a:ext cx="10572000" cy="297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Questrial"/>
              <a:buNone/>
            </a:pPr>
            <a:r>
              <a:rPr lang="en-GB">
                <a:latin typeface="Crete Round"/>
                <a:ea typeface="Crete Round"/>
                <a:cs typeface="Crete Round"/>
                <a:sym typeface="Crete Round"/>
              </a:rPr>
              <a:t>Continuous Integration</a:t>
            </a:r>
            <a:br>
              <a:rPr lang="en-GB">
                <a:latin typeface="Crete Round"/>
                <a:ea typeface="Crete Round"/>
                <a:cs typeface="Crete Round"/>
                <a:sym typeface="Crete Round"/>
              </a:rPr>
            </a:br>
            <a:endParaRPr lang="en-GB"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745" name="Shape 745"/>
          <p:cNvSpPr txBox="1">
            <a:spLocks noGrp="1"/>
          </p:cNvSpPr>
          <p:nvPr>
            <p:ph type="subTitle" idx="1"/>
          </p:nvPr>
        </p:nvSpPr>
        <p:spPr>
          <a:xfrm>
            <a:off x="810000" y="5280846"/>
            <a:ext cx="10572000" cy="43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GB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latin typeface="Crete Round" panose="020B0604020202020204" charset="0"/>
              </a:rPr>
              <a:t>Introduction</a:t>
            </a:r>
            <a:endParaRPr lang="en-GB" dirty="0">
              <a:latin typeface="Crete Round" panose="020B0604020202020204" charset="0"/>
            </a:endParaRPr>
          </a:p>
        </p:txBody>
      </p:sp>
      <p:sp>
        <p:nvSpPr>
          <p:cNvPr id="751" name="Shape 751"/>
          <p:cNvSpPr txBox="1">
            <a:spLocks noGrp="1"/>
          </p:cNvSpPr>
          <p:nvPr>
            <p:ph type="body" idx="1"/>
          </p:nvPr>
        </p:nvSpPr>
        <p:spPr>
          <a:xfrm>
            <a:off x="818712" y="2222286"/>
            <a:ext cx="10554600" cy="3636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To introduce the concept of Continuous Integration (CI</a:t>
            </a: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).</a:t>
            </a:r>
            <a:endParaRPr dirty="0">
              <a:latin typeface="Droid Sans" panose="020B0604020202020204" charset="0"/>
              <a:ea typeface="Droid Sans" panose="020B0604020202020204" charset="0"/>
              <a:cs typeface="Droid Sans" panose="020B0604020202020204" charset="0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To introduce the tools that are used during the CI project</a:t>
            </a: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.</a:t>
            </a:r>
            <a:endParaRPr dirty="0">
              <a:latin typeface="Droid Sans" panose="020B0604020202020204" charset="0"/>
              <a:ea typeface="Droid Sans" panose="020B0604020202020204" charset="0"/>
              <a:cs typeface="Droid Sans" panose="020B0604020202020204" charset="0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To visualise how the tools are connected and utilised</a:t>
            </a: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.</a:t>
            </a:r>
            <a:endParaRPr dirty="0">
              <a:latin typeface="Droid Sans" panose="020B0604020202020204" charset="0"/>
              <a:ea typeface="Droid Sans" panose="020B0604020202020204" charset="0"/>
              <a:cs typeface="Droid Sans" panose="020B0604020202020204" charset="0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To </a:t>
            </a: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u</a:t>
            </a: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nderstand </a:t>
            </a: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the advantages of CI</a:t>
            </a: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.</a:t>
            </a:r>
            <a:endParaRPr lang="en-GB" dirty="0">
              <a:latin typeface="Droid Sans" panose="020B0604020202020204" charset="0"/>
              <a:ea typeface="Droid Sans" panose="020B0604020202020204" charset="0"/>
              <a:cs typeface="Droid Sans" panose="020B0604020202020204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latin typeface="Crete Round" panose="020B0604020202020204" charset="0"/>
              </a:rPr>
              <a:t>What is CI?</a:t>
            </a:r>
          </a:p>
        </p:txBody>
      </p:sp>
      <p:sp>
        <p:nvSpPr>
          <p:cNvPr id="757" name="Shape 757"/>
          <p:cNvSpPr txBox="1">
            <a:spLocks noGrp="1"/>
          </p:cNvSpPr>
          <p:nvPr>
            <p:ph type="body" idx="1"/>
          </p:nvPr>
        </p:nvSpPr>
        <p:spPr>
          <a:xfrm>
            <a:off x="818712" y="2222286"/>
            <a:ext cx="10554600" cy="3636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CI </a:t>
            </a: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is a development practice that requires developers to integrate code into a shared repository several times a day. Each check-in is then verified by an automated build, allowing teams to detect problems early</a:t>
            </a: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.</a:t>
            </a:r>
            <a:endParaRPr dirty="0">
              <a:latin typeface="Droid Sans" panose="020B0604020202020204" charset="0"/>
              <a:ea typeface="Droid Sans" panose="020B0604020202020204" charset="0"/>
              <a:cs typeface="Droid Sans" panose="020B0604020202020204" charset="0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To detect errors quickly, and locate them more easily.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Can </a:t>
            </a: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utilise more time in building features.</a:t>
            </a:r>
            <a:b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</a:br>
            <a:endParaRPr lang="en-GB" dirty="0">
              <a:latin typeface="Droid Sans" panose="020B0604020202020204" charset="0"/>
              <a:ea typeface="Droid Sans" panose="020B0604020202020204" charset="0"/>
              <a:cs typeface="Droid Sans" panose="020B0604020202020204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9" cy="9705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r>
              <a:rPr lang="en-GB" sz="40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What is Enterprise Architecture?</a:t>
            </a:r>
          </a:p>
        </p:txBody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818712" y="2222285"/>
            <a:ext cx="10554599" cy="3636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Droid Sans"/>
            </a:pPr>
            <a:r>
              <a:rPr lang="en-GB" sz="22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EA captures the business as a set of </a:t>
            </a:r>
            <a:r>
              <a:rPr lang="en-GB" sz="2200">
                <a:latin typeface="Droid Sans"/>
                <a:ea typeface="Droid Sans"/>
                <a:cs typeface="Droid Sans"/>
                <a:sym typeface="Droid Sans"/>
              </a:rPr>
              <a:t>interrelated</a:t>
            </a:r>
            <a:r>
              <a:rPr lang="en-GB" sz="22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models.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rtl="0">
              <a:spcBef>
                <a:spcPts val="0"/>
              </a:spcBef>
              <a:spcAft>
                <a:spcPts val="0"/>
              </a:spcAft>
              <a:buSzPct val="100000"/>
              <a:buFont typeface="Droid Sans"/>
            </a:pPr>
            <a:r>
              <a:rPr lang="en-GB" sz="2200">
                <a:latin typeface="Droid Sans"/>
                <a:ea typeface="Droid Sans"/>
                <a:cs typeface="Droid Sans"/>
                <a:sym typeface="Droid Sans"/>
              </a:rPr>
              <a:t>Understand the Business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Droid Sans"/>
              <a:ea typeface="Droid Sans"/>
              <a:cs typeface="Droid Sans"/>
              <a:sym typeface="Droid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Droid Sans"/>
            </a:pPr>
            <a:r>
              <a:rPr lang="en-GB" sz="22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These models are used to analyse the business processes, and highlight areas of inefficiencies, or</a:t>
            </a:r>
            <a:r>
              <a:rPr lang="en-GB" sz="2200">
                <a:latin typeface="Droid Sans"/>
                <a:ea typeface="Droid Sans"/>
                <a:cs typeface="Droid Sans"/>
                <a:sym typeface="Droid Sans"/>
              </a:rPr>
              <a:t> o</a:t>
            </a:r>
            <a:r>
              <a:rPr lang="en-GB" sz="22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pportunities for improvement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latin typeface="Crete Round" panose="020B0604020202020204" charset="0"/>
              </a:rPr>
              <a:t>Principles of CI</a:t>
            </a:r>
          </a:p>
        </p:txBody>
      </p:sp>
      <p:sp>
        <p:nvSpPr>
          <p:cNvPr id="763" name="Shape 763"/>
          <p:cNvSpPr txBox="1">
            <a:spLocks noGrp="1"/>
          </p:cNvSpPr>
          <p:nvPr>
            <p:ph type="body" idx="1"/>
          </p:nvPr>
        </p:nvSpPr>
        <p:spPr>
          <a:xfrm>
            <a:off x="818712" y="2222286"/>
            <a:ext cx="10554600" cy="3636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Maintain a single source repository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Automate the build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Make your build self-testing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Every commit should build on an integration machine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Keep the build fast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Test in a clone of the production environment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Make it easy for anyone to get the latest executable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Everyone can see what’s happening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Automate </a:t>
            </a: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deployment</a:t>
            </a:r>
            <a:endParaRPr lang="en-GB" dirty="0">
              <a:latin typeface="Droid Sans" panose="020B0604020202020204" charset="0"/>
              <a:ea typeface="Droid Sans" panose="020B0604020202020204" charset="0"/>
              <a:cs typeface="Droid Sans" panose="020B0604020202020204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latin typeface="Crete Round" panose="020B0604020202020204" charset="0"/>
              </a:rPr>
              <a:t>JIRA</a:t>
            </a:r>
            <a:endParaRPr lang="en-GB" dirty="0">
              <a:latin typeface="Crete Round" panose="020B0604020202020204" charset="0"/>
            </a:endParaRPr>
          </a:p>
        </p:txBody>
      </p:sp>
      <p:sp>
        <p:nvSpPr>
          <p:cNvPr id="769" name="Shape 769"/>
          <p:cNvSpPr txBox="1">
            <a:spLocks noGrp="1"/>
          </p:cNvSpPr>
          <p:nvPr>
            <p:ph type="body" idx="1"/>
          </p:nvPr>
        </p:nvSpPr>
        <p:spPr>
          <a:xfrm>
            <a:off x="818712" y="2222286"/>
            <a:ext cx="10554600" cy="3636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Workflow </a:t>
            </a: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management </a:t>
            </a: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system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Bug tracking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Issue </a:t>
            </a: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tracking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Project Management Functions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Shape 776"/>
          <p:cNvPicPr preferRelativeResize="0"/>
          <p:nvPr/>
        </p:nvPicPr>
        <p:blipFill rotWithShape="1">
          <a:blip r:embed="rId3">
            <a:alphaModFix/>
          </a:blip>
          <a:srcRect t="3735"/>
          <a:stretch/>
        </p:blipFill>
        <p:spPr>
          <a:xfrm>
            <a:off x="695400" y="620688"/>
            <a:ext cx="10729192" cy="5591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latin typeface="Crete Round" panose="020B0604020202020204" charset="0"/>
              </a:rPr>
              <a:t>Vagrant</a:t>
            </a:r>
          </a:p>
        </p:txBody>
      </p:sp>
      <p:sp>
        <p:nvSpPr>
          <p:cNvPr id="782" name="Shape 782"/>
          <p:cNvSpPr txBox="1">
            <a:spLocks noGrp="1"/>
          </p:cNvSpPr>
          <p:nvPr>
            <p:ph type="body" idx="1"/>
          </p:nvPr>
        </p:nvSpPr>
        <p:spPr>
          <a:xfrm>
            <a:off x="818712" y="2222286"/>
            <a:ext cx="10749896" cy="3636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Vagrant is a tool for building complete development environments. 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Controlled by a single consistent workflow which helps to maximize the productivity  and flexibility 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latin typeface="Crete Round" panose="020B0604020202020204" charset="0"/>
              </a:rPr>
              <a:t>Docker</a:t>
            </a:r>
          </a:p>
        </p:txBody>
      </p:sp>
      <p:sp>
        <p:nvSpPr>
          <p:cNvPr id="788" name="Shape 788"/>
          <p:cNvSpPr txBox="1">
            <a:spLocks noGrp="1"/>
          </p:cNvSpPr>
          <p:nvPr>
            <p:ph type="body" idx="1"/>
          </p:nvPr>
        </p:nvSpPr>
        <p:spPr>
          <a:xfrm>
            <a:off x="818712" y="2222286"/>
            <a:ext cx="10554600" cy="3636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GB" b="1" dirty="0" smtClean="0">
                <a:latin typeface="Crete Round" panose="020B0604020202020204" charset="0"/>
                <a:ea typeface="Droid Sans" panose="020B0604020202020204" charset="0"/>
                <a:cs typeface="Droid Sans" panose="020B0604020202020204" charset="0"/>
              </a:rPr>
              <a:t>Function</a:t>
            </a:r>
          </a:p>
          <a:p>
            <a:pPr marL="857250" lvl="1" indent="-228600">
              <a:spcBef>
                <a:spcPts val="0"/>
              </a:spcBef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Separates </a:t>
            </a: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applications from infrastructures using container </a:t>
            </a: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technology</a:t>
            </a:r>
          </a:p>
          <a:p>
            <a:pPr marL="628650" lvl="1" indent="0">
              <a:spcBef>
                <a:spcPts val="0"/>
              </a:spcBef>
              <a:buNone/>
            </a:pPr>
            <a:endParaRPr lang="en-GB" dirty="0">
              <a:latin typeface="Droid Sans" panose="020B0604020202020204" charset="0"/>
              <a:ea typeface="Droid Sans" panose="020B0604020202020204" charset="0"/>
              <a:cs typeface="Droid Sans" panose="020B0604020202020204" charset="0"/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-GB" b="1" dirty="0" smtClean="0">
                <a:latin typeface="Crete Round" panose="020B0604020202020204" charset="0"/>
                <a:ea typeface="Droid Sans" panose="020B0604020202020204" charset="0"/>
                <a:cs typeface="Droid Sans" panose="020B0604020202020204" charset="0"/>
              </a:rPr>
              <a:t>Benefits</a:t>
            </a:r>
            <a:endParaRPr lang="en-GB" b="1" dirty="0">
              <a:latin typeface="Crete Round" panose="020B0604020202020204" charset="0"/>
              <a:ea typeface="Droid Sans" panose="020B0604020202020204" charset="0"/>
              <a:cs typeface="Droid Sans" panose="020B0604020202020204" charset="0"/>
            </a:endParaRPr>
          </a:p>
          <a:p>
            <a:pPr marL="914400" lvl="1" indent="-228600" rtl="0">
              <a:spcBef>
                <a:spcPts val="0"/>
              </a:spcBef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Scalable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Portable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Density</a:t>
            </a:r>
          </a:p>
          <a:p>
            <a:pPr marL="914400" lvl="1" indent="-228600">
              <a:spcBef>
                <a:spcPts val="0"/>
              </a:spcBef>
            </a:pP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Deployment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latin typeface="Crete Round" panose="020B0604020202020204" charset="0"/>
              </a:rPr>
              <a:t>Docker Components</a:t>
            </a:r>
          </a:p>
        </p:txBody>
      </p:sp>
      <p:sp>
        <p:nvSpPr>
          <p:cNvPr id="794" name="Shape 794"/>
          <p:cNvSpPr txBox="1">
            <a:spLocks noGrp="1"/>
          </p:cNvSpPr>
          <p:nvPr>
            <p:ph type="body" idx="1"/>
          </p:nvPr>
        </p:nvSpPr>
        <p:spPr>
          <a:xfrm>
            <a:off x="818712" y="2222286"/>
            <a:ext cx="10554600" cy="3636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GB" dirty="0"/>
              <a:t>Core Components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GB" dirty="0"/>
              <a:t>Docker Daemon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-GB" dirty="0"/>
              <a:t>Docker Engine runs on the host  machine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GB" dirty="0"/>
              <a:t>Docker Client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-GB" dirty="0"/>
              <a:t>Interact with the Daemon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 dirty="0"/>
              <a:t>Workflow Components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GB" dirty="0"/>
              <a:t>Docker Image ( Holds the environment &amp; app)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GB" dirty="0"/>
              <a:t>Docker Container(Created from images, start, stop, move and delete)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GB" dirty="0"/>
              <a:t>Docker Registry (Public &amp; Private repository used to store images)</a:t>
            </a:r>
          </a:p>
          <a:p>
            <a:pPr marL="914400" lvl="1" indent="-228600">
              <a:spcBef>
                <a:spcPts val="0"/>
              </a:spcBef>
            </a:pPr>
            <a:r>
              <a:rPr lang="en-GB" dirty="0" err="1"/>
              <a:t>Dockerfile</a:t>
            </a:r>
            <a:r>
              <a:rPr lang="en-GB" dirty="0"/>
              <a:t> (Automates image construction)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latin typeface="Crete Round" panose="020B0604020202020204" charset="0"/>
              </a:rPr>
              <a:t>Git</a:t>
            </a:r>
            <a:endParaRPr lang="en-GB" dirty="0">
              <a:latin typeface="Crete Round" panose="020B0604020202020204" charset="0"/>
            </a:endParaRPr>
          </a:p>
        </p:txBody>
      </p:sp>
      <p:sp>
        <p:nvSpPr>
          <p:cNvPr id="800" name="Shape 800"/>
          <p:cNvSpPr txBox="1">
            <a:spLocks noGrp="1"/>
          </p:cNvSpPr>
          <p:nvPr>
            <p:ph type="body" idx="1"/>
          </p:nvPr>
        </p:nvSpPr>
        <p:spPr>
          <a:xfrm>
            <a:off x="818712" y="2221486"/>
            <a:ext cx="10554600" cy="3636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1200"/>
              </a:spcAft>
            </a:pP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An </a:t>
            </a: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open source distributed version </a:t>
            </a: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control</a:t>
            </a:r>
          </a:p>
          <a:p>
            <a:pPr marL="457200" lvl="0" indent="-228600" rtl="0">
              <a:spcBef>
                <a:spcPts val="0"/>
              </a:spcBef>
              <a:spcAft>
                <a:spcPts val="1200"/>
              </a:spcAft>
            </a:pP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Used </a:t>
            </a: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to make sure all members of a group have access to the same code and can work on it at the same </a:t>
            </a: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time</a:t>
            </a:r>
          </a:p>
          <a:p>
            <a:pPr marL="457200" lvl="0" indent="-228600" rtl="0">
              <a:spcBef>
                <a:spcPts val="0"/>
              </a:spcBef>
              <a:spcAft>
                <a:spcPts val="1200"/>
              </a:spcAft>
            </a:pP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Can </a:t>
            </a: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roll back to previous versions of the </a:t>
            </a: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code</a:t>
            </a:r>
            <a:endParaRPr lang="en-GB" dirty="0">
              <a:latin typeface="Droid Sans" panose="020B0604020202020204" charset="0"/>
              <a:ea typeface="Droid Sans" panose="020B0604020202020204" charset="0"/>
              <a:cs typeface="Droid Sans" panose="020B0604020202020204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latin typeface="Crete Round" panose="020B0604020202020204" charset="0"/>
              </a:rPr>
              <a:t>Git</a:t>
            </a:r>
            <a:endParaRPr lang="en-GB" dirty="0">
              <a:latin typeface="Crete Round" panose="020B0604020202020204" charset="0"/>
            </a:endParaRPr>
          </a:p>
        </p:txBody>
      </p:sp>
      <p:pic>
        <p:nvPicPr>
          <p:cNvPr id="806" name="Shape 8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504" y="1484784"/>
            <a:ext cx="8706772" cy="5175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 smtClean="0">
                <a:latin typeface="Crete Round" panose="020B0604020202020204" charset="0"/>
              </a:rPr>
              <a:t>Git</a:t>
            </a:r>
            <a:endParaRPr lang="en-GB" dirty="0">
              <a:latin typeface="Crete Round" panose="020B0604020202020204" charset="0"/>
            </a:endParaRPr>
          </a:p>
        </p:txBody>
      </p:sp>
      <p:pic>
        <p:nvPicPr>
          <p:cNvPr id="812" name="Shape 8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504" y="1412776"/>
            <a:ext cx="8712968" cy="5236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 smtClean="0">
                <a:latin typeface="Crete Round" panose="020B0604020202020204" charset="0"/>
              </a:rPr>
              <a:t>Git</a:t>
            </a:r>
            <a:endParaRPr lang="en-GB" dirty="0">
              <a:latin typeface="Crete Round" panose="020B0604020202020204" charset="0"/>
            </a:endParaRPr>
          </a:p>
        </p:txBody>
      </p:sp>
      <p:pic>
        <p:nvPicPr>
          <p:cNvPr id="818" name="Shape 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496" y="1443366"/>
            <a:ext cx="8784976" cy="522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1999" cy="9705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r>
              <a:rPr lang="en-GB" sz="40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EA Consulting Project</a:t>
            </a:r>
          </a:p>
        </p:txBody>
      </p:sp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818712" y="2222285"/>
            <a:ext cx="10554599" cy="3636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Droid Sans"/>
            </a:pPr>
            <a:r>
              <a:rPr lang="en-GB" sz="2200">
                <a:latin typeface="Droid Sans"/>
                <a:ea typeface="Droid Sans"/>
                <a:cs typeface="Droid Sans"/>
                <a:sym typeface="Droid Sans"/>
              </a:rPr>
              <a:t>Garden supplies company who had suffered a customer satisfaction drop over the past year.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Droid Sans"/>
              <a:ea typeface="Droid Sans"/>
              <a:cs typeface="Droid Sans"/>
              <a:sym typeface="Droid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Droid Sans"/>
            </a:pPr>
            <a:r>
              <a:rPr lang="en-GB" sz="2200">
                <a:latin typeface="Droid Sans"/>
                <a:ea typeface="Droid Sans"/>
                <a:cs typeface="Droid Sans"/>
                <a:sym typeface="Droid Sans"/>
              </a:rPr>
              <a:t>Another group of consultants had previously been called in to address this issue.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Droid Sans"/>
              <a:ea typeface="Droid Sans"/>
              <a:cs typeface="Droid Sans"/>
              <a:sym typeface="Droid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Droid Sans"/>
            </a:pPr>
            <a:r>
              <a:rPr lang="en-GB" sz="2200">
                <a:latin typeface="Droid Sans"/>
                <a:ea typeface="Droid Sans"/>
                <a:cs typeface="Droid Sans"/>
                <a:sym typeface="Droid Sans"/>
              </a:rPr>
              <a:t>CHRO &amp; COO called in our consultancy team to deal with the issue </a:t>
            </a:r>
          </a:p>
          <a:p>
            <a:pPr lvl="0" indent="1143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latin typeface="Crete Round" panose="020B0604020202020204" charset="0"/>
              </a:rPr>
              <a:t>Jenkins</a:t>
            </a:r>
            <a:endParaRPr lang="en-GB" dirty="0">
              <a:latin typeface="Crete Round" panose="020B0604020202020204" charset="0"/>
            </a:endParaRPr>
          </a:p>
        </p:txBody>
      </p:sp>
      <p:sp>
        <p:nvSpPr>
          <p:cNvPr id="824" name="Shape 824"/>
          <p:cNvSpPr txBox="1">
            <a:spLocks noGrp="1"/>
          </p:cNvSpPr>
          <p:nvPr>
            <p:ph type="body" idx="1"/>
          </p:nvPr>
        </p:nvSpPr>
        <p:spPr>
          <a:xfrm>
            <a:off x="818712" y="1993686"/>
            <a:ext cx="10554600" cy="3636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An </a:t>
            </a: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open source automation </a:t>
            </a: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server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Built </a:t>
            </a: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with </a:t>
            </a: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Java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It </a:t>
            </a: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supports building, testing, deploying and automating virtually any </a:t>
            </a: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project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Periodically </a:t>
            </a: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checks for updates from a repository such as </a:t>
            </a: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Git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Pulls </a:t>
            </a: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updates and then pushes them onto a build automation tool such as Maven </a:t>
            </a:r>
            <a:endParaRPr lang="en-GB" dirty="0" smtClean="0">
              <a:latin typeface="Droid Sans" panose="020B0604020202020204" charset="0"/>
              <a:ea typeface="Droid Sans" panose="020B0604020202020204" charset="0"/>
              <a:cs typeface="Droid Sans" panose="020B0604020202020204" charset="0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-GB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Maven </a:t>
            </a:r>
            <a:r>
              <a:rPr lang="en-GB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would then build this code and push it onto a testing tool, e.g. JUnit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latin typeface="Crete Round" panose="020B0604020202020204" charset="0"/>
              </a:rPr>
              <a:t>Jenkins</a:t>
            </a:r>
            <a:endParaRPr lang="en-GB" dirty="0">
              <a:latin typeface="Crete Round" panose="020B0604020202020204" charset="0"/>
            </a:endParaRPr>
          </a:p>
        </p:txBody>
      </p:sp>
      <p:pic>
        <p:nvPicPr>
          <p:cNvPr id="830" name="Shape 8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504" y="1497700"/>
            <a:ext cx="8856984" cy="5040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latin typeface="Crete Round" panose="020B0604020202020204" charset="0"/>
              </a:rPr>
              <a:t>Pipeline</a:t>
            </a:r>
          </a:p>
        </p:txBody>
      </p:sp>
      <p:pic>
        <p:nvPicPr>
          <p:cNvPr id="836" name="Shape 8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5640" y="2276872"/>
            <a:ext cx="6563100" cy="4315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latin typeface="Crete Round" panose="020B0604020202020204" charset="0"/>
              </a:rPr>
              <a:t>Advantages VS Limitations</a:t>
            </a:r>
          </a:p>
        </p:txBody>
      </p:sp>
      <p:sp>
        <p:nvSpPr>
          <p:cNvPr id="842" name="Shape 842"/>
          <p:cNvSpPr txBox="1">
            <a:spLocks noGrp="1"/>
          </p:cNvSpPr>
          <p:nvPr>
            <p:ph type="body" idx="1"/>
          </p:nvPr>
        </p:nvSpPr>
        <p:spPr>
          <a:xfrm>
            <a:off x="818712" y="2222286"/>
            <a:ext cx="10554600" cy="3636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843" name="Shape 843"/>
          <p:cNvGraphicFramePr/>
          <p:nvPr/>
        </p:nvGraphicFramePr>
        <p:xfrm>
          <a:off x="527381" y="1868317"/>
          <a:ext cx="11343050" cy="4781175"/>
        </p:xfrm>
        <a:graphic>
          <a:graphicData uri="http://schemas.openxmlformats.org/drawingml/2006/table">
            <a:tbl>
              <a:tblPr firstRow="1" lastRow="1" bandRow="1">
                <a:noFill/>
                <a:tableStyleId>{C79BB7B1-F7E2-46A2-88AD-A47C903F82E9}</a:tableStyleId>
              </a:tblPr>
              <a:tblGrid>
                <a:gridCol w="5671525"/>
                <a:gridCol w="5671525"/>
              </a:tblGrid>
              <a:tr h="430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800" u="none" strike="noStrike" cap="none" dirty="0"/>
                        <a:t>Advantages</a:t>
                      </a:r>
                    </a:p>
                  </a:txBody>
                  <a:tcPr marL="121925" marR="121925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800" u="none" strike="noStrike" cap="none"/>
                        <a:t>Limitations</a:t>
                      </a:r>
                    </a:p>
                  </a:txBody>
                  <a:tcPr marL="121925" marR="121925" marT="45725" marB="45725"/>
                </a:tc>
              </a:tr>
              <a:tr h="742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GB" sz="1800" u="none" strike="noStrike" cap="none" dirty="0"/>
                        <a:t>Early detection of bugs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 dirty="0"/>
                    </a:p>
                  </a:txBody>
                  <a:tcPr marL="121925" marR="1219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GB" sz="1800" u="none" strike="noStrike" cap="none" dirty="0"/>
                        <a:t>Setup time of CI system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 dirty="0"/>
                    </a:p>
                  </a:txBody>
                  <a:tcPr marL="121925" marR="121925" marT="45725" marB="45725"/>
                </a:tc>
              </a:tr>
              <a:tr h="742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GB" sz="1800" u="none" strike="noStrike" cap="none"/>
                        <a:t>Early detection of integration issues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/>
                    </a:p>
                  </a:txBody>
                  <a:tcPr marL="121925" marR="1219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/>
                    </a:p>
                  </a:txBody>
                  <a:tcPr marL="121925" marR="121925" marT="45725" marB="45725"/>
                </a:tc>
              </a:tr>
              <a:tr h="1061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GB" sz="1800" u="none" strike="noStrike" cap="none"/>
                        <a:t>Early detection of failed unit tests / self testing code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/>
                    </a:p>
                  </a:txBody>
                  <a:tcPr marL="121925" marR="1219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/>
                    </a:p>
                  </a:txBody>
                  <a:tcPr marL="121925" marR="121925" marT="45725" marB="45725"/>
                </a:tc>
              </a:tr>
              <a:tr h="742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GB" sz="1800" u="none" strike="noStrike" cap="none"/>
                        <a:t>Automate deployment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/>
                    </a:p>
                  </a:txBody>
                  <a:tcPr marL="121925" marR="1219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/>
                    </a:p>
                  </a:txBody>
                  <a:tcPr marL="121925" marR="121925" marT="45725" marB="45725"/>
                </a:tc>
              </a:tr>
              <a:tr h="1061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GB" sz="1800" b="0"/>
                        <a:t>Developers can be held accountable for any errors made</a:t>
                      </a:r>
                    </a:p>
                  </a:txBody>
                  <a:tcPr marL="121925" marR="1219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/>
                    </a:p>
                  </a:txBody>
                  <a:tcPr marL="121925" marR="121925" marT="45725" marB="457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>
            <a:spLocks noGrp="1"/>
          </p:cNvSpPr>
          <p:nvPr>
            <p:ph type="title"/>
          </p:nvPr>
        </p:nvSpPr>
        <p:spPr>
          <a:xfrm>
            <a:off x="810000" y="447187"/>
            <a:ext cx="10572000" cy="970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latin typeface="Crete Round" panose="020B0604020202020204" charset="0"/>
              </a:rPr>
              <a:t>Final Summary</a:t>
            </a:r>
          </a:p>
        </p:txBody>
      </p:sp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818712" y="2222286"/>
            <a:ext cx="10554600" cy="3636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latin typeface="Droid Sans"/>
                <a:ea typeface="Droid Sans"/>
                <a:cs typeface="Droid Sans"/>
                <a:sym typeface="Droid Sans"/>
              </a:rPr>
              <a:t>Enterprise Architecture</a:t>
            </a:r>
          </a:p>
          <a:p>
            <a:pPr marL="457200" lvl="0" indent="-228600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</a:pPr>
            <a:r>
              <a:rPr lang="en-GB" dirty="0">
                <a:latin typeface="Droid Sans"/>
                <a:ea typeface="Droid Sans"/>
                <a:cs typeface="Droid Sans"/>
                <a:sym typeface="Droid Sans"/>
              </a:rPr>
              <a:t>Creating &amp; Querying Databases</a:t>
            </a:r>
          </a:p>
          <a:p>
            <a:pPr marL="457200" lvl="0" indent="-228600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</a:pPr>
            <a:r>
              <a:rPr lang="en-GB" dirty="0">
                <a:latin typeface="Droid Sans"/>
                <a:ea typeface="Droid Sans"/>
                <a:cs typeface="Droid Sans"/>
                <a:sym typeface="Droid Sans"/>
              </a:rPr>
              <a:t>Querying &amp; Testing with Java</a:t>
            </a:r>
          </a:p>
          <a:p>
            <a:pPr marL="457200" lvl="0" indent="-22860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</a:pPr>
            <a:r>
              <a:rPr lang="en-GB" dirty="0">
                <a:latin typeface="Droid Sans"/>
                <a:ea typeface="Droid Sans"/>
                <a:cs typeface="Droid Sans"/>
                <a:sym typeface="Droid Sans"/>
              </a:rPr>
              <a:t>Continuous Integration</a:t>
            </a:r>
          </a:p>
        </p:txBody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>
            <a:spLocks noGrp="1"/>
          </p:cNvSpPr>
          <p:nvPr>
            <p:ph type="ctrTitle"/>
          </p:nvPr>
        </p:nvSpPr>
        <p:spPr>
          <a:xfrm>
            <a:off x="810001" y="1449146"/>
            <a:ext cx="4493912" cy="29710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latin typeface="Crete Round" panose="020B0604020202020204" charset="0"/>
              </a:rPr>
              <a:t>Thank you</a:t>
            </a:r>
            <a:br>
              <a:rPr lang="en-GB" dirty="0" smtClean="0">
                <a:latin typeface="Crete Round" panose="020B0604020202020204" charset="0"/>
              </a:rPr>
            </a:br>
            <a:endParaRPr lang="en-GB" dirty="0">
              <a:latin typeface="Crete Round" panose="020B0604020202020204" charset="0"/>
            </a:endParaRPr>
          </a:p>
        </p:txBody>
      </p:sp>
      <p:sp>
        <p:nvSpPr>
          <p:cNvPr id="4" name="Shape 848"/>
          <p:cNvSpPr txBox="1">
            <a:spLocks/>
          </p:cNvSpPr>
          <p:nvPr/>
        </p:nvSpPr>
        <p:spPr>
          <a:xfrm>
            <a:off x="5447928" y="1412776"/>
            <a:ext cx="5963486" cy="2971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sz="5400" b="1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pPr algn="r"/>
            <a:r>
              <a:rPr lang="en-GB" dirty="0" smtClean="0">
                <a:latin typeface="Crete Round" panose="020B0604020202020204" charset="0"/>
              </a:rPr>
              <a:t>Any Questions?</a:t>
            </a:r>
            <a:endParaRPr lang="en-GB" dirty="0">
              <a:latin typeface="Crete Rou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795440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Shape 4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9857" y="476672"/>
            <a:ext cx="6408710" cy="5688632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>
            <a:spLocks noGrp="1"/>
          </p:cNvSpPr>
          <p:nvPr>
            <p:ph type="body" idx="2"/>
          </p:nvPr>
        </p:nvSpPr>
        <p:spPr>
          <a:xfrm>
            <a:off x="1073150" y="2260738"/>
            <a:ext cx="3547500" cy="360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First Contact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Terms of Reference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Interviews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en-GB" sz="1800" b="0" i="0" u="none" strike="noStrike" cap="none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Modelling</a:t>
            </a:r>
          </a:p>
        </p:txBody>
      </p:sp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1073150" y="692695"/>
            <a:ext cx="3548062" cy="1372642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r>
              <a:rPr lang="en-GB" sz="28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Enterprise Architecture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1073150" y="908719"/>
            <a:ext cx="3547500" cy="1155867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r>
              <a:rPr lang="en-GB" sz="28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Business Modelling</a:t>
            </a:r>
            <a:br>
              <a:rPr lang="en-GB" sz="28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</a:br>
            <a:r>
              <a:rPr lang="en-GB" sz="18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Current</a:t>
            </a:r>
          </a:p>
        </p:txBody>
      </p:sp>
      <p:pic>
        <p:nvPicPr>
          <p:cNvPr id="477" name="Shape 477"/>
          <p:cNvPicPr preferRelativeResize="0"/>
          <p:nvPr/>
        </p:nvPicPr>
        <p:blipFill rotWithShape="1">
          <a:blip r:embed="rId3">
            <a:alphaModFix/>
          </a:blip>
          <a:srcRect b="13696"/>
          <a:stretch/>
        </p:blipFill>
        <p:spPr>
          <a:xfrm>
            <a:off x="4778300" y="461750"/>
            <a:ext cx="6989625" cy="59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 txBox="1">
            <a:spLocks noGrp="1"/>
          </p:cNvSpPr>
          <p:nvPr>
            <p:ph type="body" idx="2"/>
          </p:nvPr>
        </p:nvSpPr>
        <p:spPr>
          <a:xfrm>
            <a:off x="726050" y="2246488"/>
            <a:ext cx="3547500" cy="36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228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GB" sz="1800">
                <a:latin typeface="Droid Sans"/>
                <a:ea typeface="Droid Sans"/>
                <a:cs typeface="Droid Sans"/>
                <a:sym typeface="Droid Sans"/>
              </a:rPr>
              <a:t>Stock Replenishment Process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1073150" y="908719"/>
            <a:ext cx="3547500" cy="11559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r>
              <a:rPr lang="en-GB" sz="28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Business Modelling</a:t>
            </a:r>
            <a:br>
              <a:rPr lang="en-GB" sz="28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</a:br>
            <a:r>
              <a:rPr lang="en-GB" sz="1800" b="1" i="0" u="none" strike="noStrike" cap="none">
                <a:solidFill>
                  <a:srgbClr val="FEFEFE"/>
                </a:solidFill>
                <a:latin typeface="Crete Round"/>
                <a:ea typeface="Crete Round"/>
                <a:cs typeface="Crete Round"/>
                <a:sym typeface="Crete Round"/>
              </a:rPr>
              <a:t>Current</a:t>
            </a:r>
          </a:p>
        </p:txBody>
      </p:sp>
      <p:pic>
        <p:nvPicPr>
          <p:cNvPr id="484" name="Shape 484"/>
          <p:cNvPicPr preferRelativeResize="0"/>
          <p:nvPr/>
        </p:nvPicPr>
        <p:blipFill rotWithShape="1">
          <a:blip r:embed="rId3">
            <a:alphaModFix/>
          </a:blip>
          <a:srcRect l="10036" r="5052" b="53808"/>
          <a:stretch/>
        </p:blipFill>
        <p:spPr>
          <a:xfrm>
            <a:off x="4066774" y="2344600"/>
            <a:ext cx="7673749" cy="4144749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Shape 485"/>
          <p:cNvSpPr txBox="1">
            <a:spLocks noGrp="1"/>
          </p:cNvSpPr>
          <p:nvPr>
            <p:ph type="body" idx="2"/>
          </p:nvPr>
        </p:nvSpPr>
        <p:spPr>
          <a:xfrm>
            <a:off x="726050" y="2246488"/>
            <a:ext cx="3547500" cy="36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228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GB" sz="1800">
                <a:latin typeface="Droid Sans"/>
                <a:ea typeface="Droid Sans"/>
                <a:cs typeface="Droid Sans"/>
                <a:sym typeface="Droid Sans"/>
              </a:rPr>
              <a:t>Stock Replenishment Process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Quotable">
  <a:themeElements>
    <a:clrScheme name="Quotable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Quotable">
  <a:themeElements>
    <a:clrScheme name="Quotable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Quotable">
  <a:themeElements>
    <a:clrScheme name="Quotable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Quotable">
  <a:themeElements>
    <a:clrScheme name="Quotable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1490</Words>
  <Application>Microsoft Office PowerPoint</Application>
  <PresentationFormat>Custom</PresentationFormat>
  <Paragraphs>485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65</vt:i4>
      </vt:variant>
    </vt:vector>
  </HeadingPairs>
  <TitlesOfParts>
    <vt:vector size="79" baseType="lpstr">
      <vt:lpstr>Arial</vt:lpstr>
      <vt:lpstr>Calibri</vt:lpstr>
      <vt:lpstr>Droid Sans Mono</vt:lpstr>
      <vt:lpstr>Courier New</vt:lpstr>
      <vt:lpstr>Crete Round</vt:lpstr>
      <vt:lpstr>Noto Sans Symbols</vt:lpstr>
      <vt:lpstr>Questrial</vt:lpstr>
      <vt:lpstr>Cambria</vt:lpstr>
      <vt:lpstr>Century Gothic</vt:lpstr>
      <vt:lpstr>Droid Sans</vt:lpstr>
      <vt:lpstr>Quotable</vt:lpstr>
      <vt:lpstr>Quotable</vt:lpstr>
      <vt:lpstr>Quotable</vt:lpstr>
      <vt:lpstr>Quotable</vt:lpstr>
      <vt:lpstr>NB Gardens Case Study</vt:lpstr>
      <vt:lpstr>Presentation Contents</vt:lpstr>
      <vt:lpstr>Enterprise Architecture</vt:lpstr>
      <vt:lpstr>Contents</vt:lpstr>
      <vt:lpstr>What is Enterprise Architecture?</vt:lpstr>
      <vt:lpstr>EA Consulting Project</vt:lpstr>
      <vt:lpstr>Enterprise Architecture</vt:lpstr>
      <vt:lpstr>Business Modelling Current</vt:lpstr>
      <vt:lpstr>Business Modelling Current</vt:lpstr>
      <vt:lpstr>Business Modelling Current</vt:lpstr>
      <vt:lpstr>Problems</vt:lpstr>
      <vt:lpstr>Solutions </vt:lpstr>
      <vt:lpstr>Business Modelling Class Diagram </vt:lpstr>
      <vt:lpstr>Business Modelling Class Diagram </vt:lpstr>
      <vt:lpstr>Business Modelling Class Diagram </vt:lpstr>
      <vt:lpstr>Business Modelling Class Diagram </vt:lpstr>
      <vt:lpstr>Business Modelling Future</vt:lpstr>
      <vt:lpstr>Business Modelling Future </vt:lpstr>
      <vt:lpstr>Business Modelling Future</vt:lpstr>
      <vt:lpstr>Databases </vt:lpstr>
      <vt:lpstr>Introduction</vt:lpstr>
      <vt:lpstr>Databases</vt:lpstr>
      <vt:lpstr>Database Comparison</vt:lpstr>
      <vt:lpstr>Advantages of Oracle SQL</vt:lpstr>
      <vt:lpstr>Advantages of MongoDB</vt:lpstr>
      <vt:lpstr>Relational Database</vt:lpstr>
      <vt:lpstr>Relational Database</vt:lpstr>
      <vt:lpstr>Relational Database</vt:lpstr>
      <vt:lpstr>Non-Relational Database</vt:lpstr>
      <vt:lpstr>Oracle: Create</vt:lpstr>
      <vt:lpstr>MongoDB: Create</vt:lpstr>
      <vt:lpstr>Oracle &amp; MongoDB: Secure</vt:lpstr>
      <vt:lpstr>Oracle: Query</vt:lpstr>
      <vt:lpstr>MongoDB: Query</vt:lpstr>
      <vt:lpstr>Querying &amp; Testing with Java</vt:lpstr>
      <vt:lpstr>Contents</vt:lpstr>
      <vt:lpstr>Java Project Design</vt:lpstr>
      <vt:lpstr>PowerPoint Presentation</vt:lpstr>
      <vt:lpstr>PowerPoint Presentation</vt:lpstr>
      <vt:lpstr>Querying Databases</vt:lpstr>
      <vt:lpstr>Querying Databases</vt:lpstr>
      <vt:lpstr>Inventory Management System Demo</vt:lpstr>
      <vt:lpstr>Testing</vt:lpstr>
      <vt:lpstr>Automation Testing</vt:lpstr>
      <vt:lpstr>Tests</vt:lpstr>
      <vt:lpstr>Test Driven Development </vt:lpstr>
      <vt:lpstr>Continuous Integration </vt:lpstr>
      <vt:lpstr>Introduction</vt:lpstr>
      <vt:lpstr>What is CI?</vt:lpstr>
      <vt:lpstr>Principles of CI</vt:lpstr>
      <vt:lpstr>JIRA</vt:lpstr>
      <vt:lpstr>PowerPoint Presentation</vt:lpstr>
      <vt:lpstr>Vagrant</vt:lpstr>
      <vt:lpstr>Docker</vt:lpstr>
      <vt:lpstr>Docker Components</vt:lpstr>
      <vt:lpstr>Git</vt:lpstr>
      <vt:lpstr>Git</vt:lpstr>
      <vt:lpstr>Git</vt:lpstr>
      <vt:lpstr>Git</vt:lpstr>
      <vt:lpstr>Jenkins</vt:lpstr>
      <vt:lpstr>Jenkins</vt:lpstr>
      <vt:lpstr>Pipeline</vt:lpstr>
      <vt:lpstr>Advantages VS Limitations</vt:lpstr>
      <vt:lpstr>Final Summary</vt:lpstr>
      <vt:lpstr>Thank you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 Gardens Case Study</dc:title>
  <dc:creator>Administrator</dc:creator>
  <cp:lastModifiedBy>student</cp:lastModifiedBy>
  <cp:revision>7</cp:revision>
  <dcterms:modified xsi:type="dcterms:W3CDTF">2016-03-09T20:59:32Z</dcterms:modified>
</cp:coreProperties>
</file>